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8"/>
  </p:notesMasterIdLst>
  <p:handoutMasterIdLst>
    <p:handoutMasterId r:id="rId29"/>
  </p:handoutMasterIdLst>
  <p:sldIdLst>
    <p:sldId id="307" r:id="rId2"/>
    <p:sldId id="310" r:id="rId3"/>
    <p:sldId id="311" r:id="rId4"/>
    <p:sldId id="312" r:id="rId5"/>
    <p:sldId id="313" r:id="rId6"/>
    <p:sldId id="314" r:id="rId7"/>
    <p:sldId id="315" r:id="rId8"/>
    <p:sldId id="316" r:id="rId9"/>
    <p:sldId id="317" r:id="rId10"/>
    <p:sldId id="318" r:id="rId11"/>
    <p:sldId id="319" r:id="rId12"/>
    <p:sldId id="320" r:id="rId13"/>
    <p:sldId id="321" r:id="rId14"/>
    <p:sldId id="322" r:id="rId15"/>
    <p:sldId id="323" r:id="rId16"/>
    <p:sldId id="324" r:id="rId17"/>
    <p:sldId id="325" r:id="rId18"/>
    <p:sldId id="326" r:id="rId19"/>
    <p:sldId id="327" r:id="rId20"/>
    <p:sldId id="328" r:id="rId21"/>
    <p:sldId id="329" r:id="rId22"/>
    <p:sldId id="331" r:id="rId23"/>
    <p:sldId id="332" r:id="rId24"/>
    <p:sldId id="333" r:id="rId25"/>
    <p:sldId id="334" r:id="rId26"/>
    <p:sldId id="336" r:id="rId27"/>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p:scale>
          <a:sx n="90" d="100"/>
          <a:sy n="90" d="100"/>
        </p:scale>
        <p:origin x="-2124" y="-8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60" d="100"/>
        <a:sy n="160" d="100"/>
      </p:scale>
      <p:origin x="0" y="0"/>
    </p:cViewPr>
  </p:sorterViewPr>
  <p:notesViewPr>
    <p:cSldViewPr showGuides="1">
      <p:cViewPr varScale="1">
        <p:scale>
          <a:sx n="97" d="100"/>
          <a:sy n="97" d="100"/>
        </p:scale>
        <p:origin x="-3396"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657600" cy="479425"/>
          </a:xfrm>
          <a:prstGeom prst="rect">
            <a:avLst/>
          </a:prstGeom>
        </p:spPr>
        <p:txBody>
          <a:bodyPr vert="horz" lIns="96661" tIns="48331" rIns="96661" bIns="48331" rtlCol="0"/>
          <a:lstStyle>
            <a:lvl1pPr algn="l">
              <a:defRPr sz="1300">
                <a:cs typeface="Arial" pitchFamily="34" charset="0"/>
              </a:defRPr>
            </a:lvl1pPr>
          </a:lstStyle>
          <a:p>
            <a:pPr>
              <a:defRPr/>
            </a:pPr>
            <a:r>
              <a:rPr lang="en-US" dirty="0"/>
              <a:t>Tab </a:t>
            </a:r>
            <a:r>
              <a:rPr lang="en-US" dirty="0" smtClean="0"/>
              <a:t>5-E </a:t>
            </a:r>
            <a:r>
              <a:rPr lang="en-US" dirty="0"/>
              <a:t>– </a:t>
            </a:r>
            <a:r>
              <a:rPr lang="en-US" dirty="0" smtClean="0"/>
              <a:t>Catchbasins/Hydrodynamic Devices</a:t>
            </a:r>
            <a:endParaRPr lang="en-US" dirty="0"/>
          </a:p>
        </p:txBody>
      </p:sp>
      <p:sp>
        <p:nvSpPr>
          <p:cNvPr id="3" name="Date Placeholder 2"/>
          <p:cNvSpPr>
            <a:spLocks noGrp="1"/>
          </p:cNvSpPr>
          <p:nvPr>
            <p:ph type="dt" sz="quarter" idx="1"/>
          </p:nvPr>
        </p:nvSpPr>
        <p:spPr>
          <a:xfrm>
            <a:off x="4143375" y="0"/>
            <a:ext cx="3170238" cy="479425"/>
          </a:xfrm>
          <a:prstGeom prst="rect">
            <a:avLst/>
          </a:prstGeom>
        </p:spPr>
        <p:txBody>
          <a:bodyPr vert="horz" lIns="96661" tIns="48331" rIns="96661" bIns="48331" rtlCol="0"/>
          <a:lstStyle>
            <a:lvl1pPr algn="r">
              <a:defRPr sz="1300">
                <a:cs typeface="Arial" pitchFamily="34" charset="0"/>
              </a:defRPr>
            </a:lvl1pPr>
          </a:lstStyle>
          <a:p>
            <a:pPr>
              <a:defRPr/>
            </a:pPr>
            <a:fld id="{E5172F24-4720-4CFB-9201-BBC93E4F00F7}" type="datetimeFigureOut">
              <a:rPr lang="en-US"/>
              <a:pPr>
                <a:defRPr/>
              </a:pPr>
              <a:t>12/13/2013</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6661" tIns="48331" rIns="96661" bIns="48331" rtlCol="0" anchor="b"/>
          <a:lstStyle>
            <a:lvl1pPr algn="l">
              <a:defRPr sz="1300">
                <a:cs typeface="Arial" pitchFamily="34" charset="0"/>
              </a:defRPr>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6661" tIns="48331" rIns="96661" bIns="48331" rtlCol="0" anchor="b"/>
          <a:lstStyle>
            <a:lvl1pPr algn="r">
              <a:defRPr sz="1300">
                <a:cs typeface="Arial" pitchFamily="34" charset="0"/>
              </a:defRPr>
            </a:lvl1pPr>
          </a:lstStyle>
          <a:p>
            <a:pPr>
              <a:defRPr/>
            </a:pPr>
            <a:fld id="{C3C6E640-4FF8-4866-9828-E867E11B67EF}" type="slidenum">
              <a:rPr lang="en-US"/>
              <a:pPr>
                <a:defRPr/>
              </a:pPr>
              <a:t>‹#›</a:t>
            </a:fld>
            <a:endParaRPr lang="en-US"/>
          </a:p>
        </p:txBody>
      </p:sp>
    </p:spTree>
    <p:extLst>
      <p:ext uri="{BB962C8B-B14F-4D97-AF65-F5344CB8AC3E}">
        <p14:creationId xmlns:p14="http://schemas.microsoft.com/office/powerpoint/2010/main" val="30432602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0565D0E5-571C-4965-82EF-E9A0D11991ED}" type="datetimeFigureOut">
              <a:rPr lang="en-US"/>
              <a:pPr>
                <a:defRPr/>
              </a:pPr>
              <a:t>12/13/2013</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smtClean="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3DE62AC-211F-4D3C-BA2E-E16435DCD93E}" type="slidenum">
              <a:rPr lang="en-US"/>
              <a:pPr>
                <a:defRPr/>
              </a:pPr>
              <a:t>‹#›</a:t>
            </a:fld>
            <a:endParaRPr lang="en-US"/>
          </a:p>
        </p:txBody>
      </p:sp>
    </p:spTree>
    <p:extLst>
      <p:ext uri="{BB962C8B-B14F-4D97-AF65-F5344CB8AC3E}">
        <p14:creationId xmlns:p14="http://schemas.microsoft.com/office/powerpoint/2010/main" val="29533732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9AF483CE-5C81-4C68-B7DA-3B0D126D56B8}"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24711E1C-FB58-4596-98AB-CFF57EAAFE31}" type="slidenum">
              <a:rPr lang="en-US" altLang="en-US" sz="1000" smtClean="0">
                <a:solidFill>
                  <a:srgbClr val="002060"/>
                </a:solidFill>
                <a:latin typeface="Arial" pitchFamily="34" charset="0"/>
              </a:rPr>
              <a:pPr eaLnBrk="1" fontAlgn="base" hangingPunct="1">
                <a:spcBef>
                  <a:spcPct val="50000"/>
                </a:spcBef>
                <a:spcAft>
                  <a:spcPct val="0"/>
                </a:spcAft>
              </a:pPr>
              <a:t>10</a:t>
            </a:fld>
            <a:endParaRPr lang="en-US" altLang="en-US" sz="1000" smtClean="0">
              <a:solidFill>
                <a:srgbClr val="002060"/>
              </a:solidFill>
              <a:latin typeface="Arial" pitchFamily="34" charset="0"/>
            </a:endParaRPr>
          </a:p>
        </p:txBody>
      </p:sp>
      <p:sp>
        <p:nvSpPr>
          <p:cNvPr id="41987" name="Rectangle 1026"/>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8" name="Rectangle 1027"/>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00" smtClean="0"/>
              <a:t>The units for all bypass variables are in feet.   Whatever runoff flows through the overflow weir will be untreated, and included as runoff volume after the drainage system.  The Overflow Weir is modeled as a sharp-crested weir.  A schematic of a catchbasin sump with a bypass flow system is illustrated above.</a:t>
            </a:r>
          </a:p>
        </p:txBody>
      </p:sp>
      <p:sp>
        <p:nvSpPr>
          <p:cNvPr id="41989"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72B69609-3818-48C9-9035-14BE13510EF3}" type="slidenum">
              <a:rPr lang="en-US" altLang="en-US" sz="1000" smtClean="0">
                <a:solidFill>
                  <a:srgbClr val="002060"/>
                </a:solidFill>
                <a:latin typeface="Arial" pitchFamily="34" charset="0"/>
              </a:rPr>
              <a:pPr eaLnBrk="1" fontAlgn="base" hangingPunct="1">
                <a:spcBef>
                  <a:spcPct val="50000"/>
                </a:spcBef>
                <a:spcAft>
                  <a:spcPct val="0"/>
                </a:spcAft>
              </a:pPr>
              <a:t>11</a:t>
            </a:fld>
            <a:endParaRPr lang="en-US" altLang="en-US" sz="1000" smtClean="0">
              <a:solidFill>
                <a:srgbClr val="002060"/>
              </a:solidFill>
              <a:latin typeface="Arial" pitchFamily="34" charset="0"/>
            </a:endParaRPr>
          </a:p>
        </p:txBody>
      </p:sp>
      <p:sp>
        <p:nvSpPr>
          <p:cNvPr id="430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a:p>
            <a:r>
              <a:rPr lang="en-US" altLang="en-US" sz="1000" smtClean="0"/>
              <a:t>If you enter the maximum flow to the in-line sump, then any flows greater than the entered flow rate will be routed around the catchbasin.  This water will be untreated, and included as runoff volume after the drainage system.</a:t>
            </a:r>
          </a:p>
          <a:p>
            <a:endParaRPr lang="en-US" altLang="en-US" sz="1000" smtClean="0"/>
          </a:p>
        </p:txBody>
      </p:sp>
      <p:sp>
        <p:nvSpPr>
          <p:cNvPr id="43013"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9177CB83-B767-4784-AF10-9EA780298B02}" type="slidenum">
              <a:rPr lang="en-US" altLang="en-US" sz="1000" smtClean="0">
                <a:solidFill>
                  <a:srgbClr val="002060"/>
                </a:solidFill>
                <a:latin typeface="Arial" pitchFamily="34" charset="0"/>
              </a:rPr>
              <a:pPr eaLnBrk="1" fontAlgn="base" hangingPunct="1">
                <a:spcBef>
                  <a:spcPct val="50000"/>
                </a:spcBef>
                <a:spcAft>
                  <a:spcPct val="0"/>
                </a:spcAft>
              </a:pPr>
              <a:t>12</a:t>
            </a:fld>
            <a:endParaRPr lang="en-US" altLang="en-US" sz="1000" smtClean="0">
              <a:solidFill>
                <a:srgbClr val="002060"/>
              </a:solidFill>
              <a:latin typeface="Arial" pitchFamily="34" charset="0"/>
            </a:endParaRPr>
          </a:p>
        </p:txBody>
      </p:sp>
      <p:sp>
        <p:nvSpPr>
          <p:cNvPr id="44035" name="Rectangle 1026"/>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6" name="Rectangle 1027"/>
          <p:cNvSpPr>
            <a:spLocks noGrp="1" noChangeArrowheads="1"/>
          </p:cNvSpPr>
          <p:nvPr>
            <p:ph type="body" idx="1"/>
          </p:nvPr>
        </p:nvSpPr>
        <p:spPr bwMode="auto">
          <a:xfrm>
            <a:off x="974725" y="4560888"/>
            <a:ext cx="5959475" cy="4319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00" smtClean="0"/>
              <a:t>If you elect to have the model calculate the bypass flow rate based upon the model geometry, then you must enter:</a:t>
            </a:r>
          </a:p>
          <a:p>
            <a:endParaRPr lang="en-US" altLang="en-US" sz="1000" smtClean="0"/>
          </a:p>
          <a:p>
            <a:r>
              <a:rPr lang="en-US" altLang="en-US" sz="1000" smtClean="0"/>
              <a:t>a.  The diameter of the orifice that controls the flow to the in-line sump.</a:t>
            </a:r>
          </a:p>
          <a:p>
            <a:r>
              <a:rPr lang="en-US" altLang="en-US" sz="1000" smtClean="0"/>
              <a:t>b.  The invert elevation of the orifice that controls the flow to the in-line sump.</a:t>
            </a:r>
          </a:p>
          <a:p>
            <a:r>
              <a:rPr lang="en-US" altLang="en-US" sz="1000" smtClean="0"/>
              <a:t>c.  The length of the overflow, or bypass, structure.  </a:t>
            </a:r>
          </a:p>
          <a:p>
            <a:r>
              <a:rPr lang="en-US" altLang="en-US" sz="1000" smtClean="0"/>
              <a:t>d.  The invert elevation of the overflow, or bypass, structure.  </a:t>
            </a:r>
          </a:p>
          <a:p>
            <a:endParaRPr lang="en-US" altLang="en-US" sz="1000" smtClean="0"/>
          </a:p>
        </p:txBody>
      </p:sp>
      <p:sp>
        <p:nvSpPr>
          <p:cNvPr id="44037"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66072616-0613-4E05-B732-8CD0FDC52FC2}" type="slidenum">
              <a:rPr lang="en-US" altLang="en-US" sz="1000" smtClean="0">
                <a:solidFill>
                  <a:srgbClr val="002060"/>
                </a:solidFill>
                <a:latin typeface="Arial" pitchFamily="34" charset="0"/>
              </a:rPr>
              <a:pPr eaLnBrk="1" fontAlgn="base" hangingPunct="1">
                <a:spcBef>
                  <a:spcPct val="50000"/>
                </a:spcBef>
                <a:spcAft>
                  <a:spcPct val="0"/>
                </a:spcAft>
              </a:pPr>
              <a:t>13</a:t>
            </a:fld>
            <a:endParaRPr lang="en-US" altLang="en-US" sz="1000" smtClean="0">
              <a:solidFill>
                <a:srgbClr val="002060"/>
              </a:solidFill>
              <a:latin typeface="Arial" pitchFamily="34" charset="0"/>
            </a:endParaRPr>
          </a:p>
        </p:txBody>
      </p:sp>
      <p:sp>
        <p:nvSpPr>
          <p:cNvPr id="4505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506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altLang="en-US" sz="1000" smtClean="0"/>
              <a:t>10.  The inflow hydrograph peak-to-average flow ratio.   The default value is 3.8; change it if you have better data.</a:t>
            </a:r>
          </a:p>
          <a:p>
            <a:r>
              <a:rPr lang="en-US" altLang="en-US" sz="1000" smtClean="0"/>
              <a:t>11.  Leakage rate through the sump bottom (in/hr).  This value is used to model catchbasins that do not have sealed sumps.  However, the impact on catchbasin effectiveness is typically minimal because the sump areas are small.</a:t>
            </a:r>
          </a:p>
          <a:p>
            <a:r>
              <a:rPr lang="en-US" altLang="en-US" sz="1000" smtClean="0"/>
              <a:t>12.  Critical particle size file name.  These files are the same format as the .CPZ files used in wet detention ponds.</a:t>
            </a:r>
          </a:p>
          <a:p>
            <a:endParaRPr lang="en-US" altLang="en-US" sz="900" smtClean="0"/>
          </a:p>
        </p:txBody>
      </p:sp>
      <p:sp>
        <p:nvSpPr>
          <p:cNvPr id="45061"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FE6A06D2-6FD9-4822-8DF1-450463FE60E1}" type="slidenum">
              <a:rPr lang="en-US" altLang="en-US" sz="1000" smtClean="0">
                <a:solidFill>
                  <a:srgbClr val="002060"/>
                </a:solidFill>
                <a:latin typeface="Arial" pitchFamily="34" charset="0"/>
              </a:rPr>
              <a:pPr eaLnBrk="1" fontAlgn="base" hangingPunct="1">
                <a:spcBef>
                  <a:spcPct val="50000"/>
                </a:spcBef>
                <a:spcAft>
                  <a:spcPct val="0"/>
                </a:spcAft>
              </a:pPr>
              <a:t>14</a:t>
            </a:fld>
            <a:endParaRPr lang="en-US" altLang="en-US" sz="1000" smtClean="0">
              <a:solidFill>
                <a:srgbClr val="002060"/>
              </a:solidFill>
              <a:latin typeface="Arial" pitchFamily="34" charset="0"/>
            </a:endParaRPr>
          </a:p>
        </p:txBody>
      </p:sp>
      <p:sp>
        <p:nvSpPr>
          <p:cNvPr id="4608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608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marL="228600" indent="-228600"/>
            <a:r>
              <a:rPr lang="en-US" altLang="en-US" sz="1000" smtClean="0"/>
              <a:t>To enter catchbasin cleaning dates to model catchbasin cleaning, you can select either:</a:t>
            </a:r>
          </a:p>
          <a:p>
            <a:pPr marL="228600" indent="-228600"/>
            <a:endParaRPr lang="en-US" altLang="en-US" sz="1000" smtClean="0"/>
          </a:p>
          <a:p>
            <a:pPr marL="228600" indent="-228600">
              <a:buFontTx/>
              <a:buAutoNum type="alphaLcPeriod"/>
            </a:pPr>
            <a:r>
              <a:rPr lang="en-US" altLang="en-US" sz="1000" smtClean="0"/>
              <a:t>Catchbasin Cleaning Dates, which are the dates that the catchbasin is cleaned (ie, the % full value is reset to zero) during the study period (cleaning up to 5 times is allowed).  The dates must be consecutive, within the study time period, and in the format "MM/DD/YY", or . . .</a:t>
            </a:r>
          </a:p>
          <a:p>
            <a:pPr marL="228600" indent="-228600">
              <a:buFontTx/>
              <a:buAutoNum type="alphaLcPeriod"/>
            </a:pPr>
            <a:endParaRPr lang="en-US" altLang="en-US" sz="1000" smtClean="0"/>
          </a:p>
          <a:p>
            <a:pPr marL="228600" indent="-228600"/>
            <a:r>
              <a:rPr lang="en-US" altLang="en-US" sz="1000" smtClean="0"/>
              <a:t>b.  The Catchbasin Cleaning Frequency.  The catchbasins will be cleaned (ie, the % full value is reset to zero) at the selected interval.  This option is useful for long model runs.</a:t>
            </a:r>
          </a:p>
          <a:p>
            <a:pPr marL="228600" indent="-228600"/>
            <a:endParaRPr lang="en-US" altLang="en-US" sz="1000" smtClean="0"/>
          </a:p>
          <a:p>
            <a:pPr marL="228600" indent="-228600"/>
            <a:r>
              <a:rPr lang="en-US" altLang="en-US" sz="1000" smtClean="0"/>
              <a:t>To clear a catchbasin cleaning date, place the cursor on the date, press the right mouse button, and select the 'Clear Date' option (the only one there is).</a:t>
            </a:r>
          </a:p>
        </p:txBody>
      </p:sp>
      <p:sp>
        <p:nvSpPr>
          <p:cNvPr id="46085"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AC4FE46B-6FBD-49AE-84B9-9B734F230F52}" type="slidenum">
              <a:rPr lang="en-US" altLang="en-US" sz="1000" smtClean="0">
                <a:solidFill>
                  <a:srgbClr val="002060"/>
                </a:solidFill>
                <a:latin typeface="Arial" pitchFamily="34" charset="0"/>
              </a:rPr>
              <a:pPr eaLnBrk="1" fontAlgn="base" hangingPunct="1">
                <a:spcBef>
                  <a:spcPct val="50000"/>
                </a:spcBef>
                <a:spcAft>
                  <a:spcPct val="0"/>
                </a:spcAft>
              </a:pPr>
              <a:t>15</a:t>
            </a:fld>
            <a:endParaRPr lang="en-US" altLang="en-US" sz="1000" smtClean="0">
              <a:solidFill>
                <a:srgbClr val="002060"/>
              </a:solidFill>
              <a:latin typeface="Arial" pitchFamily="34" charset="0"/>
            </a:endParaRPr>
          </a:p>
        </p:txBody>
      </p:sp>
      <p:sp>
        <p:nvSpPr>
          <p:cNvPr id="4710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710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endParaRPr lang="en-US" altLang="en-US" sz="1000" smtClean="0"/>
          </a:p>
        </p:txBody>
      </p:sp>
      <p:sp>
        <p:nvSpPr>
          <p:cNvPr id="47109"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DBE00547-C938-4A16-925E-85A58250AEC8}" type="slidenum">
              <a:rPr lang="en-US" altLang="en-US" sz="1000" smtClean="0">
                <a:solidFill>
                  <a:srgbClr val="002060"/>
                </a:solidFill>
                <a:latin typeface="Arial" pitchFamily="34" charset="0"/>
              </a:rPr>
              <a:pPr eaLnBrk="1" fontAlgn="base" hangingPunct="1">
                <a:spcBef>
                  <a:spcPct val="50000"/>
                </a:spcBef>
                <a:spcAft>
                  <a:spcPct val="0"/>
                </a:spcAft>
              </a:pPr>
              <a:t>16</a:t>
            </a:fld>
            <a:endParaRPr lang="en-US" altLang="en-US" sz="1000" smtClean="0">
              <a:solidFill>
                <a:srgbClr val="002060"/>
              </a:solidFill>
              <a:latin typeface="Arial" pitchFamily="34" charset="0"/>
            </a:endParaRPr>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900" smtClean="0"/>
              <a:t>StageOutflowCB.csv - Comma separated value file (easily imported into Excel) </a:t>
            </a:r>
            <a:r>
              <a:rPr lang="en-US" altLang="en-US" sz="1000" smtClean="0"/>
              <a:t>that lists the stage-discharge relationship for the catchbasin based upon the outlet structures the user enters into the model.  </a:t>
            </a:r>
            <a:endParaRPr lang="en-US" altLang="en-US" sz="900" smtClean="0"/>
          </a:p>
          <a:p>
            <a:endParaRPr lang="en-US" altLang="en-US" sz="900" smtClean="0"/>
          </a:p>
          <a:p>
            <a:r>
              <a:rPr lang="en-US" altLang="en-US" sz="1000" smtClean="0"/>
              <a:t>StageInflowCB.csv - Comma separated value file (easily imported into Excel) that lists the stage-inflow relationship for the catchbasin based upon the inflow bypass data the user enters into the model.  If there is no inflow bypass, ignore this data.</a:t>
            </a:r>
          </a:p>
          <a:p>
            <a:endParaRPr lang="en-US" altLang="en-US" sz="1000" smtClean="0"/>
          </a:p>
          <a:p>
            <a:r>
              <a:rPr lang="en-US" altLang="en-US" sz="1000" smtClean="0"/>
              <a:t>CBPerformanceByStep.csv - Comma separated value file (easily imported into Excel) that describes the catchbasin performance by time step.  This is a very large file.</a:t>
            </a:r>
          </a:p>
          <a:p>
            <a:endParaRPr lang="en-US" altLang="en-US" sz="1000" smtClean="0"/>
          </a:p>
          <a:p>
            <a:r>
              <a:rPr lang="en-US" altLang="en-US" sz="1000" smtClean="0"/>
              <a:t>CBPerformance.csv - Comma separated value file (easily imported into Excel) that describes the catchbasin performance by rainfall event.</a:t>
            </a:r>
          </a:p>
        </p:txBody>
      </p:sp>
      <p:sp>
        <p:nvSpPr>
          <p:cNvPr id="48133"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47CE7656-1258-4E88-AAE8-D5113B93957C}" type="slidenum">
              <a:rPr lang="en-US" altLang="en-US" sz="1000" smtClean="0">
                <a:solidFill>
                  <a:srgbClr val="002060"/>
                </a:solidFill>
                <a:latin typeface="Arial" pitchFamily="34" charset="0"/>
              </a:rPr>
              <a:pPr eaLnBrk="1" fontAlgn="base" hangingPunct="1">
                <a:spcBef>
                  <a:spcPct val="50000"/>
                </a:spcBef>
                <a:spcAft>
                  <a:spcPct val="0"/>
                </a:spcAft>
              </a:pPr>
              <a:t>17</a:t>
            </a:fld>
            <a:endParaRPr lang="en-US" altLang="en-US" sz="1000" smtClean="0">
              <a:solidFill>
                <a:srgbClr val="002060"/>
              </a:solidFill>
              <a:latin typeface="Arial" pitchFamily="34" charset="0"/>
            </a:endParaRPr>
          </a:p>
        </p:txBody>
      </p:sp>
      <p:sp>
        <p:nvSpPr>
          <p:cNvPr id="49155" name="Rectangle 1026"/>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9156" name="Rectangle 1027"/>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endParaRPr lang="en-US" altLang="en-US" smtClean="0"/>
          </a:p>
        </p:txBody>
      </p:sp>
      <p:sp>
        <p:nvSpPr>
          <p:cNvPr id="49157"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DDFC4351-918D-4B23-A86C-45589402C43E}" type="slidenum">
              <a:rPr lang="en-US" altLang="en-US" sz="1000" smtClean="0">
                <a:solidFill>
                  <a:srgbClr val="002060"/>
                </a:solidFill>
                <a:latin typeface="Arial" pitchFamily="34" charset="0"/>
              </a:rPr>
              <a:pPr eaLnBrk="1" fontAlgn="base" hangingPunct="1">
                <a:spcBef>
                  <a:spcPct val="50000"/>
                </a:spcBef>
                <a:spcAft>
                  <a:spcPct val="0"/>
                </a:spcAft>
              </a:pPr>
              <a:t>18</a:t>
            </a:fld>
            <a:endParaRPr lang="en-US" altLang="en-US" sz="1000" smtClean="0">
              <a:solidFill>
                <a:srgbClr val="002060"/>
              </a:solidFill>
              <a:latin typeface="Arial" pitchFamily="34" charset="0"/>
            </a:endParaRPr>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latin typeface="Arial" pitchFamily="34" charset="0"/>
                <a:cs typeface="Arial" pitchFamily="34" charset="0"/>
              </a:rPr>
              <a:t>Greb, S., S. Corsi, and R. Waschbusch. 1998. Evaluation of Stormceptor® and multi-chamber treatment train as urban retrofit strategies. In </a:t>
            </a:r>
            <a:r>
              <a:rPr lang="en-US" altLang="en-US" i="1" smtClean="0">
                <a:latin typeface="Arial" pitchFamily="34" charset="0"/>
                <a:cs typeface="Arial" pitchFamily="34" charset="0"/>
              </a:rPr>
              <a:t>Proceedings: National Conference on Retrofit Opportunities for Water Resource Protection in Urban Environments, Chicago, IL, February 9-12, 1998.</a:t>
            </a:r>
            <a:r>
              <a:rPr lang="en-US" altLang="en-US" smtClean="0">
                <a:latin typeface="Arial" pitchFamily="34" charset="0"/>
                <a:cs typeface="Arial" pitchFamily="34" charset="0"/>
              </a:rPr>
              <a:t> U.S. Environmental Protection Agency, Washington, DC</a:t>
            </a:r>
          </a:p>
          <a:p>
            <a:endParaRPr lang="en-US" altLang="en-US" smtClean="0">
              <a:latin typeface="Arial" pitchFamily="34" charset="0"/>
              <a:cs typeface="Arial" pitchFamily="34" charset="0"/>
            </a:endParaRPr>
          </a:p>
          <a:p>
            <a:r>
              <a:rPr lang="en-US" altLang="en-US" smtClean="0">
                <a:latin typeface="Arial" pitchFamily="34" charset="0"/>
                <a:cs typeface="Arial" pitchFamily="34" charset="0"/>
              </a:rPr>
              <a:t>Clark, Shirley, James C. Elligson, J. Bradley Mikula, P.E., Christopher D. Roenning, Julia M. Hafera, and Kelly A. Franklin, “Inclined Plate Settlers to Treat Stormwater Solids”, WEFTEC 2006, Dallas, TX </a:t>
            </a:r>
            <a:endParaRPr lang="en-US" altLang="en-US" smtClean="0"/>
          </a:p>
        </p:txBody>
      </p:sp>
      <p:sp>
        <p:nvSpPr>
          <p:cNvPr id="50181"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D43341AA-6134-4003-8EB2-FDA6FEDEA96B}" type="slidenum">
              <a:rPr lang="en-US" altLang="en-US" sz="1000" smtClean="0">
                <a:solidFill>
                  <a:srgbClr val="002060"/>
                </a:solidFill>
                <a:latin typeface="Arial" pitchFamily="34" charset="0"/>
              </a:rPr>
              <a:pPr eaLnBrk="1" fontAlgn="base" hangingPunct="1">
                <a:spcBef>
                  <a:spcPct val="50000"/>
                </a:spcBef>
                <a:spcAft>
                  <a:spcPct val="0"/>
                </a:spcAft>
              </a:pPr>
              <a:t>19</a:t>
            </a:fld>
            <a:endParaRPr lang="en-US" altLang="en-US" sz="1000" smtClean="0">
              <a:solidFill>
                <a:srgbClr val="002060"/>
              </a:solidFill>
              <a:latin typeface="Arial" pitchFamily="34" charset="0"/>
            </a:endParaRPr>
          </a:p>
        </p:txBody>
      </p:sp>
      <p:sp>
        <p:nvSpPr>
          <p:cNvPr id="5120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1204" name="Rectangle 3"/>
          <p:cNvSpPr>
            <a:spLocks noGrp="1" noChangeArrowheads="1"/>
          </p:cNvSpPr>
          <p:nvPr>
            <p:ph type="body" idx="1"/>
          </p:nvPr>
        </p:nvSpPr>
        <p:spPr bwMode="auto">
          <a:xfrm>
            <a:off x="457200" y="4560888"/>
            <a:ext cx="6553200" cy="4319587"/>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altLang="en-US" sz="1000" smtClean="0"/>
              <a:t>Hydrodynamic devices are available for any individual source area.  If you want to combine more than one source area, you can model the single chamber device as a catchbasin with inflow bypass data in the drainage system.</a:t>
            </a:r>
          </a:p>
          <a:p>
            <a:endParaRPr lang="en-US" altLang="en-US" sz="1000" smtClean="0"/>
          </a:p>
          <a:p>
            <a:r>
              <a:rPr lang="en-US" altLang="en-US" sz="1000" smtClean="0"/>
              <a:t>There are four sections to the hydrodynamic control device.  They are:</a:t>
            </a:r>
          </a:p>
          <a:p>
            <a:endParaRPr lang="en-US" altLang="en-US" sz="1000" smtClean="0"/>
          </a:p>
          <a:p>
            <a:r>
              <a:rPr lang="en-US" altLang="en-US" sz="1000" smtClean="0"/>
              <a:t>1.  Hydrodynamic Device General Information.  This includes the source area of the device, the area within the source area that is served by the device, the number of devices, the device density and the particle size file name (to define the particle size distribution of the runoff entering the device.  This information is needed regardless of whether you are modeling a single chamber device or a proprietary device.</a:t>
            </a:r>
          </a:p>
          <a:p>
            <a:endParaRPr lang="en-US" altLang="en-US" sz="1000" smtClean="0"/>
          </a:p>
          <a:p>
            <a:r>
              <a:rPr lang="en-US" altLang="en-US" sz="1000" smtClean="0"/>
              <a:t>You will also need to enter either the information necessary to characterize a single chamber device or a proprietary device.  The single chamber device includes the same information that you would enter for a catchbasin with inflow bypass data.  The proprietary device option will allow you to select a particular device manufacturer and model number, assuming the performance data for that device has been added to WinSLAMM.</a:t>
            </a:r>
          </a:p>
          <a:p>
            <a:endParaRPr lang="en-US" altLang="en-US" sz="1000" smtClean="0"/>
          </a:p>
        </p:txBody>
      </p:sp>
      <p:sp>
        <p:nvSpPr>
          <p:cNvPr id="51205"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6BEC5522-20A2-400B-925A-EF204AA6D987}" type="slidenum">
              <a:rPr lang="en-US" altLang="en-US" sz="1000" smtClean="0">
                <a:solidFill>
                  <a:srgbClr val="002060"/>
                </a:solidFill>
                <a:latin typeface="Arial" pitchFamily="34" charset="0"/>
              </a:rPr>
              <a:pPr eaLnBrk="1" fontAlgn="base" hangingPunct="1">
                <a:spcBef>
                  <a:spcPct val="50000"/>
                </a:spcBef>
                <a:spcAft>
                  <a:spcPct val="0"/>
                </a:spcAft>
              </a:pPr>
              <a:t>2</a:t>
            </a:fld>
            <a:endParaRPr lang="en-US" altLang="en-US" sz="1000" smtClean="0">
              <a:solidFill>
                <a:srgbClr val="002060"/>
              </a:solidFill>
              <a:latin typeface="Arial" pitchFamily="34" charset="0"/>
            </a:endParaRPr>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33797"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B1224D28-1C8D-4D00-9AE1-3D60742378DC}" type="slidenum">
              <a:rPr lang="en-US" altLang="en-US" sz="1000" smtClean="0">
                <a:solidFill>
                  <a:srgbClr val="002060"/>
                </a:solidFill>
                <a:latin typeface="Arial" pitchFamily="34" charset="0"/>
              </a:rPr>
              <a:pPr eaLnBrk="1" fontAlgn="base" hangingPunct="1">
                <a:spcBef>
                  <a:spcPct val="50000"/>
                </a:spcBef>
                <a:spcAft>
                  <a:spcPct val="0"/>
                </a:spcAft>
              </a:pPr>
              <a:t>20</a:t>
            </a:fld>
            <a:endParaRPr lang="en-US" altLang="en-US" sz="1000" smtClean="0">
              <a:solidFill>
                <a:srgbClr val="002060"/>
              </a:solidFill>
              <a:latin typeface="Arial" pitchFamily="34" charset="0"/>
            </a:endParaRPr>
          </a:p>
        </p:txBody>
      </p:sp>
      <p:sp>
        <p:nvSpPr>
          <p:cNvPr id="5222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2228" name="Rectangle 3"/>
          <p:cNvSpPr>
            <a:spLocks noGrp="1" noChangeArrowheads="1"/>
          </p:cNvSpPr>
          <p:nvPr>
            <p:ph type="body" idx="1"/>
          </p:nvPr>
        </p:nvSpPr>
        <p:spPr bwMode="auto">
          <a:xfrm>
            <a:off x="457200" y="4560888"/>
            <a:ext cx="6553200" cy="4319587"/>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altLang="en-US" sz="1000" smtClean="0"/>
              <a:t>Hydrodynamic devices are available for any individual source area.  If you want to combine more than one source area, you can model the single chamber device as a catchbasin with inflow bypass data in the drainage system.</a:t>
            </a:r>
          </a:p>
          <a:p>
            <a:endParaRPr lang="en-US" altLang="en-US" sz="1000" smtClean="0"/>
          </a:p>
          <a:p>
            <a:r>
              <a:rPr lang="en-US" altLang="en-US" sz="1000" smtClean="0"/>
              <a:t>You will also need to enter either the information necessary to characterize a single chamber device or a proprietary device.  The single chamber device includes the same information that you would enter for a catchbasin with inflow bypass data.  The proprietary device option will allow you to select a particular device manufacturer and model number, assuming the performance data for that device has been added to WinSLAMM.</a:t>
            </a:r>
          </a:p>
          <a:p>
            <a:endParaRPr lang="en-US" altLang="en-US" sz="1000" smtClean="0"/>
          </a:p>
          <a:p>
            <a:r>
              <a:rPr lang="en-US" altLang="en-US" sz="1000" smtClean="0"/>
              <a:t>Single Chamber Device Characteristics.  If you are modeling a generic single chamber device, you must enter the following information.</a:t>
            </a:r>
          </a:p>
          <a:p>
            <a:endParaRPr lang="en-US" altLang="en-US" sz="1000" smtClean="0"/>
          </a:p>
          <a:p>
            <a:r>
              <a:rPr lang="en-US" altLang="en-US" sz="1000" smtClean="0"/>
              <a:t>            Average sump depth below hydrodynamic device outlet invert (feet)</a:t>
            </a:r>
          </a:p>
          <a:p>
            <a:r>
              <a:rPr lang="en-US" altLang="en-US" sz="1000" smtClean="0"/>
              <a:t>            Depth of sediment in hydrodynamic device sump at beginning of study period (ft)</a:t>
            </a:r>
          </a:p>
          <a:p>
            <a:r>
              <a:rPr lang="en-US" altLang="en-US" sz="1000" smtClean="0"/>
              <a:t>            Typical outlet pipe diameter (ft) </a:t>
            </a:r>
          </a:p>
          <a:p>
            <a:r>
              <a:rPr lang="en-US" altLang="en-US" sz="1000" smtClean="0"/>
              <a:t>            Typical outlet pipe Mannings n </a:t>
            </a:r>
          </a:p>
          <a:p>
            <a:r>
              <a:rPr lang="en-US" altLang="en-US" sz="1000" smtClean="0"/>
              <a:t>            Typical outlet pipe slope (ft/ft)</a:t>
            </a:r>
          </a:p>
          <a:p>
            <a:r>
              <a:rPr lang="en-US" altLang="en-US" sz="1000" smtClean="0"/>
              <a:t>            Typical hydrodynamic device sump surface area (square feet)</a:t>
            </a:r>
          </a:p>
          <a:p>
            <a:r>
              <a:rPr lang="en-US" altLang="en-US" sz="1000" smtClean="0"/>
              <a:t>            Total hydrodynamic device depth (feet)</a:t>
            </a:r>
          </a:p>
          <a:p>
            <a:r>
              <a:rPr lang="en-US" altLang="en-US" sz="1000" smtClean="0"/>
              <a:t>            Inflow hydrograph peak to average flow ratio</a:t>
            </a:r>
          </a:p>
          <a:p>
            <a:r>
              <a:rPr lang="en-US" altLang="en-US" sz="1000" smtClean="0"/>
              <a:t>            Maximum allowable depth of sediment below outlet invert elevation</a:t>
            </a:r>
          </a:p>
          <a:p>
            <a:r>
              <a:rPr lang="en-US" altLang="en-US" sz="1000" smtClean="0"/>
              <a:t>            Either:  	Maximum flow to inline sump (cfs)</a:t>
            </a:r>
          </a:p>
          <a:p>
            <a:r>
              <a:rPr lang="en-US" altLang="en-US" sz="1000" smtClean="0"/>
              <a:t>            Or: 	Diameter of orifice that controls flow to in-line sump (ft)</a:t>
            </a:r>
          </a:p>
          <a:p>
            <a:r>
              <a:rPr lang="en-US" altLang="en-US" sz="1000" smtClean="0"/>
              <a:t>            Inflow orifice invert elevation (ft)</a:t>
            </a:r>
          </a:p>
          <a:p>
            <a:r>
              <a:rPr lang="en-US" altLang="en-US" sz="1000" smtClean="0"/>
              <a:t>            Length (ft) of overflow structure acting as a sharp-crested Weir</a:t>
            </a:r>
          </a:p>
          <a:p>
            <a:r>
              <a:rPr lang="en-US" altLang="en-US" sz="1000" smtClean="0"/>
              <a:t>            Elevation of overflow structure to bypass inline sump (ft above sump base)</a:t>
            </a:r>
          </a:p>
          <a:p>
            <a:endParaRPr lang="en-US" altLang="en-US" sz="1000" smtClean="0"/>
          </a:p>
        </p:txBody>
      </p:sp>
      <p:sp>
        <p:nvSpPr>
          <p:cNvPr id="52229"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5A64FDEA-DBD2-4E51-ABDF-B696CEE985FF}" type="slidenum">
              <a:rPr lang="en-US" altLang="en-US" sz="1000" smtClean="0">
                <a:solidFill>
                  <a:srgbClr val="002060"/>
                </a:solidFill>
                <a:latin typeface="Arial" pitchFamily="34" charset="0"/>
              </a:rPr>
              <a:pPr eaLnBrk="1" fontAlgn="base" hangingPunct="1">
                <a:spcBef>
                  <a:spcPct val="50000"/>
                </a:spcBef>
                <a:spcAft>
                  <a:spcPct val="0"/>
                </a:spcAft>
              </a:pPr>
              <a:t>21</a:t>
            </a:fld>
            <a:endParaRPr lang="en-US" altLang="en-US" sz="1000" smtClean="0">
              <a:solidFill>
                <a:srgbClr val="002060"/>
              </a:solidFill>
              <a:latin typeface="Arial" pitchFamily="34" charset="0"/>
            </a:endParaRPr>
          </a:p>
        </p:txBody>
      </p:sp>
      <p:sp>
        <p:nvSpPr>
          <p:cNvPr id="5325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2" name="Rectangle 3"/>
          <p:cNvSpPr>
            <a:spLocks noGrp="1" noChangeArrowheads="1"/>
          </p:cNvSpPr>
          <p:nvPr>
            <p:ph type="body" idx="1"/>
          </p:nvPr>
        </p:nvSpPr>
        <p:spPr bwMode="auto">
          <a:xfrm>
            <a:off x="457200" y="4560888"/>
            <a:ext cx="6553200" cy="4319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00" smtClean="0"/>
              <a:t>Hydrodynamic devices are available for any individual source area.  If you want to combine more than one source area, you can model the single chamber device as a catchbasin with inflow bypass data in the drainage system.</a:t>
            </a:r>
          </a:p>
          <a:p>
            <a:endParaRPr lang="en-US" altLang="en-US" sz="1000" smtClean="0"/>
          </a:p>
          <a:p>
            <a:r>
              <a:rPr lang="en-US" altLang="en-US" sz="1000" smtClean="0"/>
              <a:t>You will also need to enter either the information necessary to characterize a single chamber device or a proprietary device.  The single chamber device includes the same information that you would enter for a catchbasin with inflow bypass data.  The proprietary device option will allow you to select a particular device manufacturer and model number, assuming the performance data for that device has been added to WinSLAMM.</a:t>
            </a:r>
          </a:p>
          <a:p>
            <a:endParaRPr lang="en-US" altLang="en-US" sz="1000" smtClean="0"/>
          </a:p>
          <a:p>
            <a:r>
              <a:rPr lang="en-US" altLang="en-US" sz="1000" smtClean="0"/>
              <a:t>Single Chamber Device Characteristics.  If you are modeling a generic single chamber device, you must enter the following information.</a:t>
            </a:r>
          </a:p>
          <a:p>
            <a:endParaRPr lang="en-US" altLang="en-US" sz="1000" smtClean="0"/>
          </a:p>
          <a:p>
            <a:r>
              <a:rPr lang="en-US" altLang="en-US" sz="1000" smtClean="0"/>
              <a:t>            Average sump depth below hydrodynamic device outlet invert (feet)</a:t>
            </a:r>
          </a:p>
          <a:p>
            <a:r>
              <a:rPr lang="en-US" altLang="en-US" sz="1000" smtClean="0"/>
              <a:t>            Depth of sediment in hydrodynamic device sump at beginning of study period (ft)</a:t>
            </a:r>
          </a:p>
          <a:p>
            <a:r>
              <a:rPr lang="en-US" altLang="en-US" sz="1000" smtClean="0"/>
              <a:t>            Typical outlet pipe diameter (ft) </a:t>
            </a:r>
          </a:p>
          <a:p>
            <a:r>
              <a:rPr lang="en-US" altLang="en-US" sz="1000" smtClean="0"/>
              <a:t>            Typical outlet pipe Mannings n </a:t>
            </a:r>
          </a:p>
          <a:p>
            <a:r>
              <a:rPr lang="en-US" altLang="en-US" sz="1000" smtClean="0"/>
              <a:t>            Typical outlet pipe slope (ft/ft)</a:t>
            </a:r>
          </a:p>
          <a:p>
            <a:r>
              <a:rPr lang="en-US" altLang="en-US" sz="1000" smtClean="0"/>
              <a:t>            Typical hydrodynamic device sump surface area (square feet)</a:t>
            </a:r>
          </a:p>
          <a:p>
            <a:r>
              <a:rPr lang="en-US" altLang="en-US" sz="1000" smtClean="0"/>
              <a:t>            Total hydrodynamic device depth (feet)</a:t>
            </a:r>
          </a:p>
          <a:p>
            <a:r>
              <a:rPr lang="en-US" altLang="en-US" sz="1000" smtClean="0"/>
              <a:t>            Inflow hydrograph peak to average flow ratio</a:t>
            </a:r>
          </a:p>
          <a:p>
            <a:r>
              <a:rPr lang="en-US" altLang="en-US" sz="1000" smtClean="0"/>
              <a:t>            Maximum allowable depth of sediment below outlet invert elevation</a:t>
            </a:r>
          </a:p>
          <a:p>
            <a:r>
              <a:rPr lang="en-US" altLang="en-US" sz="1000" smtClean="0"/>
              <a:t>            Either:  	Maximum flow to inline sump (cfs)</a:t>
            </a:r>
          </a:p>
          <a:p>
            <a:r>
              <a:rPr lang="en-US" altLang="en-US" sz="1000" smtClean="0"/>
              <a:t>            Or: 	Diameter of orifice that controls flow to in-line sump (ft)</a:t>
            </a:r>
          </a:p>
          <a:p>
            <a:r>
              <a:rPr lang="en-US" altLang="en-US" sz="1000" smtClean="0"/>
              <a:t>            Inflow orifice invert elevation (ft)</a:t>
            </a:r>
          </a:p>
          <a:p>
            <a:r>
              <a:rPr lang="en-US" altLang="en-US" sz="1000" smtClean="0"/>
              <a:t>            Length (ft) of overflow structure acting as a sharp-crested Weir</a:t>
            </a:r>
          </a:p>
          <a:p>
            <a:r>
              <a:rPr lang="en-US" altLang="en-US" sz="1000" smtClean="0"/>
              <a:t>            Elevation of overflow structure to bypass inline sump (ft above sump base)</a:t>
            </a:r>
          </a:p>
          <a:p>
            <a:endParaRPr lang="en-US" altLang="en-US" sz="1000" smtClean="0"/>
          </a:p>
        </p:txBody>
      </p:sp>
      <p:sp>
        <p:nvSpPr>
          <p:cNvPr id="53253"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396CDC1D-2978-4C93-951A-002C6D55C700}" type="slidenum">
              <a:rPr lang="en-US" altLang="en-US" sz="1000" smtClean="0">
                <a:solidFill>
                  <a:srgbClr val="002060"/>
                </a:solidFill>
                <a:latin typeface="Arial" pitchFamily="34" charset="0"/>
              </a:rPr>
              <a:pPr eaLnBrk="1" fontAlgn="base" hangingPunct="1">
                <a:spcBef>
                  <a:spcPct val="50000"/>
                </a:spcBef>
                <a:spcAft>
                  <a:spcPct val="0"/>
                </a:spcAft>
              </a:pPr>
              <a:t>22</a:t>
            </a:fld>
            <a:endParaRPr lang="en-US" altLang="en-US" sz="1000" smtClean="0">
              <a:solidFill>
                <a:srgbClr val="002060"/>
              </a:solidFill>
              <a:latin typeface="Arial" pitchFamily="34" charset="0"/>
            </a:endParaRPr>
          </a:p>
        </p:txBody>
      </p:sp>
      <p:sp>
        <p:nvSpPr>
          <p:cNvPr id="5529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5300" name="Rectangle 3"/>
          <p:cNvSpPr>
            <a:spLocks noGrp="1" noChangeArrowheads="1"/>
          </p:cNvSpPr>
          <p:nvPr>
            <p:ph type="body" idx="1"/>
          </p:nvPr>
        </p:nvSpPr>
        <p:spPr bwMode="auto">
          <a:xfrm>
            <a:off x="533400" y="4495800"/>
            <a:ext cx="6553200" cy="4319588"/>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altLang="en-US" sz="1000" smtClean="0"/>
              <a:t>Hydrodynamic devices are available for any individual source area.  If you want to combine more than one source area, you can model the single chamber device as a catchbasin with inflow bypass data in the drainage system.</a:t>
            </a:r>
          </a:p>
          <a:p>
            <a:endParaRPr lang="en-US" altLang="en-US" sz="1000" smtClean="0"/>
          </a:p>
          <a:p>
            <a:endParaRPr lang="en-US" altLang="en-US" sz="1000" smtClean="0"/>
          </a:p>
          <a:p>
            <a:r>
              <a:rPr lang="en-US" altLang="en-US" sz="1000" smtClean="0"/>
              <a:t>Proprietary Device.  If you are modeling a proprietary device, check the 'Or Use Proprietary Hydrodynamic Control Device Information' checkbox and then use the pull down menu to select the device manufacturer and model number.  Enter any other relevant information in the data grid.   </a:t>
            </a:r>
          </a:p>
          <a:p>
            <a:r>
              <a:rPr lang="en-US" altLang="en-US" sz="1000" smtClean="0"/>
              <a:t>	</a:t>
            </a:r>
          </a:p>
          <a:p>
            <a:r>
              <a:rPr lang="en-US" altLang="en-US" sz="1000" smtClean="0"/>
              <a:t>Note that there are currently no proprietary devices available in the model.  The devices will become available as the manufacturer supplies either regulatory agency or peer-reviewed performance data to us.</a:t>
            </a:r>
          </a:p>
          <a:p>
            <a:endParaRPr lang="en-US" altLang="en-US" sz="1000" smtClean="0"/>
          </a:p>
        </p:txBody>
      </p:sp>
      <p:sp>
        <p:nvSpPr>
          <p:cNvPr id="55301"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880BA250-4546-40BF-A110-75718D0A2FF7}" type="slidenum">
              <a:rPr lang="en-US" altLang="en-US" sz="1000" smtClean="0">
                <a:solidFill>
                  <a:srgbClr val="002060"/>
                </a:solidFill>
                <a:latin typeface="Arial" pitchFamily="34" charset="0"/>
              </a:rPr>
              <a:pPr eaLnBrk="1" fontAlgn="base" hangingPunct="1">
                <a:spcBef>
                  <a:spcPct val="50000"/>
                </a:spcBef>
                <a:spcAft>
                  <a:spcPct val="0"/>
                </a:spcAft>
              </a:pPr>
              <a:t>23</a:t>
            </a:fld>
            <a:endParaRPr lang="en-US" altLang="en-US" sz="1000" smtClean="0">
              <a:solidFill>
                <a:srgbClr val="002060"/>
              </a:solidFill>
              <a:latin typeface="Arial" pitchFamily="34" charset="0"/>
            </a:endParaRPr>
          </a:p>
        </p:txBody>
      </p:sp>
      <p:sp>
        <p:nvSpPr>
          <p:cNvPr id="5632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6324" name="Rectangle 3"/>
          <p:cNvSpPr>
            <a:spLocks noGrp="1" noChangeArrowheads="1"/>
          </p:cNvSpPr>
          <p:nvPr>
            <p:ph type="body" idx="1"/>
          </p:nvPr>
        </p:nvSpPr>
        <p:spPr bwMode="auto">
          <a:xfrm>
            <a:off x="457200" y="4560888"/>
            <a:ext cx="6553200" cy="4319587"/>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altLang="en-US" sz="1000" smtClean="0"/>
              <a:t>Hydrodynamic devices are available for any individual source area.  If you want to combine more than one source area, you can model the single chamber device as a catchbasin with inflow bypass data in the drainage system.</a:t>
            </a:r>
          </a:p>
          <a:p>
            <a:endParaRPr lang="en-US" altLang="en-US" sz="1000" smtClean="0"/>
          </a:p>
          <a:p>
            <a:endParaRPr lang="en-US" altLang="en-US" sz="1000" smtClean="0"/>
          </a:p>
          <a:p>
            <a:endParaRPr lang="en-US" altLang="en-US" sz="1000" smtClean="0"/>
          </a:p>
          <a:p>
            <a:r>
              <a:rPr lang="en-US" altLang="en-US" sz="1000" smtClean="0"/>
              <a:t>Device Cleaning.  You may enter in either specific cleaning dates or a cleaning frequency. If you select to model device cleaning, then when the date in the model run is reached during processing, the program will remove all stored sediment in the device.  Note than if you select a cleaning frequency of more than one year you will need to run a rainfall file that is longer than a year.</a:t>
            </a:r>
          </a:p>
        </p:txBody>
      </p:sp>
      <p:sp>
        <p:nvSpPr>
          <p:cNvPr id="56325"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7FADCA6F-9266-4B92-99ED-4A912ECABEEE}" type="slidenum">
              <a:rPr lang="en-US" altLang="en-US" sz="1000" smtClean="0">
                <a:solidFill>
                  <a:srgbClr val="002060"/>
                </a:solidFill>
                <a:latin typeface="Arial" pitchFamily="34" charset="0"/>
              </a:rPr>
              <a:pPr eaLnBrk="1" fontAlgn="base" hangingPunct="1">
                <a:spcBef>
                  <a:spcPct val="50000"/>
                </a:spcBef>
                <a:spcAft>
                  <a:spcPct val="0"/>
                </a:spcAft>
              </a:pPr>
              <a:t>24</a:t>
            </a:fld>
            <a:endParaRPr lang="en-US" altLang="en-US" sz="1000" smtClean="0">
              <a:solidFill>
                <a:srgbClr val="002060"/>
              </a:solidFill>
              <a:latin typeface="Arial" pitchFamily="34" charset="0"/>
            </a:endParaRPr>
          </a:p>
        </p:txBody>
      </p:sp>
      <p:sp>
        <p:nvSpPr>
          <p:cNvPr id="573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8" name="Rectangle 3"/>
          <p:cNvSpPr>
            <a:spLocks noGrp="1" noChangeArrowheads="1"/>
          </p:cNvSpPr>
          <p:nvPr>
            <p:ph type="body" idx="1"/>
          </p:nvPr>
        </p:nvSpPr>
        <p:spPr bwMode="auto">
          <a:xfrm>
            <a:off x="457200" y="4560888"/>
            <a:ext cx="6553200" cy="4319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00" smtClean="0"/>
              <a:t>Model Hydrodynamic Device with Lamella Plates or Settling Tubes.  This option allows you to model the increased settling efficiency  that occurs when the device uses lamella plates or settling tubes.  When you select this option, the program increases the effective surface area of the device by the number of plates or tubes that a vertical line will intersect.  This occurs for each time step that the flow through the device is laminar.  Laminar flow is assumed if the Reynolds number is less than 2100.  The Reynolds number is determined from the water velocity through the tubes (and so varies with flow), the kinematic viscosity of the water, and the tube diameter or distance between lamella plates.  For more information, see </a:t>
            </a:r>
          </a:p>
          <a:p>
            <a:endParaRPr lang="en-US" altLang="en-US" sz="1000" smtClean="0"/>
          </a:p>
          <a:p>
            <a:r>
              <a:rPr lang="en-US" altLang="en-US" sz="1000" smtClean="0"/>
              <a:t>To model a hydrodynamic device with lamella plates or settling tubes, first check the box next to the lamella plate or settling tube label. Then you must enter:  </a:t>
            </a:r>
          </a:p>
          <a:p>
            <a:r>
              <a:rPr lang="en-US" altLang="en-US" sz="1000" smtClean="0"/>
              <a:t>		1.  The fraction of the total device surface area (0 - 1) with plates or tubes.</a:t>
            </a:r>
          </a:p>
          <a:p>
            <a:r>
              <a:rPr lang="en-US" altLang="en-US" sz="1000" smtClean="0"/>
              <a:t>		2.  The average settling tube diameter or distance between lamella plates (ft)</a:t>
            </a:r>
          </a:p>
          <a:p>
            <a:r>
              <a:rPr lang="en-US" altLang="en-US" sz="1000" smtClean="0"/>
              <a:t>		3.  The number of plates or tubes a vertical line will intersect. </a:t>
            </a:r>
          </a:p>
        </p:txBody>
      </p:sp>
      <p:sp>
        <p:nvSpPr>
          <p:cNvPr id="57349"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05CC38A0-C59D-4719-A583-E13B3D905C72}" type="slidenum">
              <a:rPr lang="en-US" altLang="en-US" sz="1000" smtClean="0">
                <a:solidFill>
                  <a:srgbClr val="002060"/>
                </a:solidFill>
                <a:latin typeface="Arial" pitchFamily="34" charset="0"/>
              </a:rPr>
              <a:pPr eaLnBrk="1" fontAlgn="base" hangingPunct="1">
                <a:spcBef>
                  <a:spcPct val="50000"/>
                </a:spcBef>
                <a:spcAft>
                  <a:spcPct val="0"/>
                </a:spcAft>
              </a:pPr>
              <a:t>25</a:t>
            </a:fld>
            <a:endParaRPr lang="en-US" altLang="en-US" sz="1000" smtClean="0">
              <a:solidFill>
                <a:srgbClr val="002060"/>
              </a:solidFill>
              <a:latin typeface="Arial" pitchFamily="34" charset="0"/>
            </a:endParaRPr>
          </a:p>
        </p:txBody>
      </p:sp>
      <p:sp>
        <p:nvSpPr>
          <p:cNvPr id="583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2" name="Rectangle 3"/>
          <p:cNvSpPr>
            <a:spLocks noGrp="1" noChangeArrowheads="1"/>
          </p:cNvSpPr>
          <p:nvPr>
            <p:ph type="body" idx="1"/>
          </p:nvPr>
        </p:nvSpPr>
        <p:spPr bwMode="auto">
          <a:xfrm>
            <a:off x="533400" y="4495800"/>
            <a:ext cx="6553200" cy="4319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z="1000" smtClean="0"/>
          </a:p>
        </p:txBody>
      </p:sp>
      <p:sp>
        <p:nvSpPr>
          <p:cNvPr id="58373"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163EB054-068C-429B-8774-FBF261E7E16D}" type="slidenum">
              <a:rPr lang="en-US" altLang="en-US" sz="1000" smtClean="0">
                <a:solidFill>
                  <a:srgbClr val="002060"/>
                </a:solidFill>
                <a:latin typeface="Arial" pitchFamily="34" charset="0"/>
              </a:rPr>
              <a:pPr eaLnBrk="1" fontAlgn="base" hangingPunct="1">
                <a:spcBef>
                  <a:spcPct val="50000"/>
                </a:spcBef>
                <a:spcAft>
                  <a:spcPct val="0"/>
                </a:spcAft>
              </a:pPr>
              <a:t>3</a:t>
            </a:fld>
            <a:endParaRPr lang="en-US" altLang="en-US" sz="1000" smtClean="0">
              <a:solidFill>
                <a:srgbClr val="002060"/>
              </a:solidFill>
              <a:latin typeface="Arial" pitchFamily="34" charset="0"/>
            </a:endParaRPr>
          </a:p>
        </p:txBody>
      </p:sp>
      <p:sp>
        <p:nvSpPr>
          <p:cNvPr id="34819" name="Rectangle 1026"/>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4820" name="Rectangle 1027"/>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endParaRPr lang="en-US" altLang="en-US" smtClean="0"/>
          </a:p>
        </p:txBody>
      </p:sp>
      <p:sp>
        <p:nvSpPr>
          <p:cNvPr id="34821"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05FAB23A-7AEE-43DB-8E1F-BC0E7A844DC5}" type="slidenum">
              <a:rPr lang="en-US" altLang="en-US" sz="1000" smtClean="0">
                <a:solidFill>
                  <a:srgbClr val="002060"/>
                </a:solidFill>
                <a:latin typeface="Arial" pitchFamily="34" charset="0"/>
              </a:rPr>
              <a:pPr eaLnBrk="1" fontAlgn="base" hangingPunct="1">
                <a:spcBef>
                  <a:spcPct val="50000"/>
                </a:spcBef>
                <a:spcAft>
                  <a:spcPct val="0"/>
                </a:spcAft>
              </a:pPr>
              <a:t>4</a:t>
            </a:fld>
            <a:endParaRPr lang="en-US" altLang="en-US" sz="1000" smtClean="0">
              <a:solidFill>
                <a:srgbClr val="002060"/>
              </a:solidFill>
              <a:latin typeface="Arial" pitchFamily="34" charset="0"/>
            </a:endParaRPr>
          </a:p>
        </p:txBody>
      </p:sp>
      <p:sp>
        <p:nvSpPr>
          <p:cNvPr id="35843" name="Rectangle 1026"/>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4" name="Rectangle 1027"/>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Pitt, R. and Field, R., Catchbasins and Inserts for the Control of Gross Solids and Conventional Stormwater Pollutants, ASCE World Water and Environmental Resources Congress, Salt Lake City, Utah, June, 2004</a:t>
            </a:r>
          </a:p>
          <a:p>
            <a:endParaRPr lang="en-US" altLang="en-US" smtClean="0"/>
          </a:p>
          <a:p>
            <a:r>
              <a:rPr lang="en-US" altLang="en-US" smtClean="0"/>
              <a:t>Pitt, R. and G. Shawley. </a:t>
            </a:r>
            <a:r>
              <a:rPr lang="en-US" altLang="en-US" i="1" smtClean="0"/>
              <a:t>A Demonstration of Non-Point Source Pollution Management on Castro Valley Creek</a:t>
            </a:r>
            <a:r>
              <a:rPr lang="en-US" altLang="en-US" smtClean="0"/>
              <a:t>. Alameda County Flood Control and Water Conservation District and the U.S. Environmental Protection Agency Water Planning Division (Nationwide Urban Runoff Program). Washington, D.C. June 1982.</a:t>
            </a:r>
          </a:p>
          <a:p>
            <a:endParaRPr lang="en-US" altLang="en-US" smtClean="0"/>
          </a:p>
          <a:p>
            <a:r>
              <a:rPr lang="en-US" altLang="en-US" smtClean="0"/>
              <a:t>Clark, S., R. Pitt, and R. Field. “Stormwater Treatment Using Inlet Devices, Filter Media, and Filter Fabrics.” In: </a:t>
            </a:r>
            <a:r>
              <a:rPr lang="en-US" altLang="en-US" i="1" smtClean="0"/>
              <a:t>Proceedings of the Engineering Foundation Conference: Stormwater NPDES Related Monitoring Needs</a:t>
            </a:r>
            <a:r>
              <a:rPr lang="en-US" altLang="en-US" smtClean="0"/>
              <a:t>. Edited by H.C. Torno. Engineering Foundation and ASCE. New York, NY. 1994. pp. 641 – 650.</a:t>
            </a:r>
          </a:p>
          <a:p>
            <a:endParaRPr lang="en-US" altLang="en-US" smtClean="0"/>
          </a:p>
          <a:p>
            <a:endParaRPr lang="en-US" altLang="en-US" smtClean="0"/>
          </a:p>
        </p:txBody>
      </p:sp>
      <p:sp>
        <p:nvSpPr>
          <p:cNvPr id="35845"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94401D2A-5316-4D74-9E0C-F692C9F055B6}" type="slidenum">
              <a:rPr lang="en-US" altLang="en-US" sz="1000" smtClean="0">
                <a:solidFill>
                  <a:srgbClr val="002060"/>
                </a:solidFill>
                <a:latin typeface="Arial" pitchFamily="34" charset="0"/>
              </a:rPr>
              <a:pPr eaLnBrk="1" fontAlgn="base" hangingPunct="1">
                <a:spcBef>
                  <a:spcPct val="50000"/>
                </a:spcBef>
                <a:spcAft>
                  <a:spcPct val="0"/>
                </a:spcAft>
              </a:pPr>
              <a:t>5</a:t>
            </a:fld>
            <a:endParaRPr lang="en-US" altLang="en-US" sz="1000" smtClean="0">
              <a:solidFill>
                <a:srgbClr val="002060"/>
              </a:solidFill>
              <a:latin typeface="Arial" pitchFamily="34" charset="0"/>
            </a:endParaRPr>
          </a:p>
        </p:txBody>
      </p:sp>
      <p:sp>
        <p:nvSpPr>
          <p:cNvPr id="36867" name="Rectangle 1026"/>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8" name="Rectangle 1027"/>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00" smtClean="0"/>
              <a:t>The particulates removed by street sweeping and the particulates removed by catchbasin are typically composed of the same particle sizes.  To prevent an inaccurate increase in the reduction in sediment removal because of this, the model will not route the remaining sediment from those streets that are swept to the catchbasin if both practices are modeled together. </a:t>
            </a:r>
          </a:p>
        </p:txBody>
      </p:sp>
      <p:sp>
        <p:nvSpPr>
          <p:cNvPr id="36869"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84164BF7-52D8-4E0B-A08D-8D1C9502919E}" type="slidenum">
              <a:rPr lang="en-US" altLang="en-US" sz="1000" smtClean="0">
                <a:solidFill>
                  <a:srgbClr val="002060"/>
                </a:solidFill>
                <a:latin typeface="Arial" pitchFamily="34" charset="0"/>
              </a:rPr>
              <a:pPr eaLnBrk="1" fontAlgn="base" hangingPunct="1">
                <a:spcBef>
                  <a:spcPct val="50000"/>
                </a:spcBef>
                <a:spcAft>
                  <a:spcPct val="0"/>
                </a:spcAft>
              </a:pPr>
              <a:t>6</a:t>
            </a:fld>
            <a:endParaRPr lang="en-US" altLang="en-US" sz="1000" smtClean="0">
              <a:solidFill>
                <a:srgbClr val="002060"/>
              </a:solidFill>
              <a:latin typeface="Arial" pitchFamily="34" charset="0"/>
            </a:endParaRPr>
          </a:p>
        </p:txBody>
      </p:sp>
      <p:sp>
        <p:nvSpPr>
          <p:cNvPr id="37891" name="Rectangle 1026"/>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2" name="Rectangle 1027"/>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00" smtClean="0"/>
              <a:t>Catchbasins cannot be modeled in series in one file because the incremental increase in flow in each basin will not be reflected in the model.  To evaluate a system in series, create additional files for each catchbasin in series.  In each file, create two sets of source areas.  The first set will be for the surface drainage to the catchbasin you are modeling.  The second set will be for the upstream areas draining to the catchbasin through the pipe.  These source areas should have an ‘Other Control’ device with the particulate solids loading set to zero.  This will remove the upstream solids from the model run yet still allow the device to be evaluated with the correct flow rates, from the entire drainage basin.</a:t>
            </a:r>
          </a:p>
        </p:txBody>
      </p:sp>
      <p:sp>
        <p:nvSpPr>
          <p:cNvPr id="37893"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5BDC7333-D7C7-40B4-A875-695E92578AB8}" type="slidenum">
              <a:rPr lang="en-US" altLang="en-US" sz="1000" smtClean="0">
                <a:solidFill>
                  <a:srgbClr val="002060"/>
                </a:solidFill>
                <a:latin typeface="Arial" pitchFamily="34" charset="0"/>
              </a:rPr>
              <a:pPr eaLnBrk="1" fontAlgn="base" hangingPunct="1">
                <a:spcBef>
                  <a:spcPct val="50000"/>
                </a:spcBef>
                <a:spcAft>
                  <a:spcPct val="0"/>
                </a:spcAft>
              </a:pPr>
              <a:t>7</a:t>
            </a:fld>
            <a:endParaRPr lang="en-US" altLang="en-US" sz="1000" smtClean="0">
              <a:solidFill>
                <a:srgbClr val="002060"/>
              </a:solidFill>
              <a:latin typeface="Arial" pitchFamily="34" charset="0"/>
            </a:endParaRPr>
          </a:p>
        </p:txBody>
      </p:sp>
      <p:sp>
        <p:nvSpPr>
          <p:cNvPr id="38915" name="Rectangle 1026"/>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6" name="Rectangle 1027"/>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38917"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5FF33F54-F1CC-47E9-A3FA-6D4301187A62}" type="slidenum">
              <a:rPr lang="en-US" altLang="en-US" sz="1000" smtClean="0">
                <a:solidFill>
                  <a:srgbClr val="002060"/>
                </a:solidFill>
                <a:latin typeface="Arial" pitchFamily="34" charset="0"/>
              </a:rPr>
              <a:pPr eaLnBrk="1" fontAlgn="base" hangingPunct="1">
                <a:spcBef>
                  <a:spcPct val="50000"/>
                </a:spcBef>
                <a:spcAft>
                  <a:spcPct val="0"/>
                </a:spcAft>
              </a:pPr>
              <a:t>8</a:t>
            </a:fld>
            <a:endParaRPr lang="en-US" altLang="en-US" sz="1000" smtClean="0">
              <a:solidFill>
                <a:srgbClr val="002060"/>
              </a:solidFill>
              <a:latin typeface="Arial" pitchFamily="34" charset="0"/>
            </a:endParaRPr>
          </a:p>
        </p:txBody>
      </p:sp>
      <p:sp>
        <p:nvSpPr>
          <p:cNvPr id="399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0" name="Rectangle 3"/>
          <p:cNvSpPr>
            <a:spLocks noGrp="1" noChangeArrowheads="1"/>
          </p:cNvSpPr>
          <p:nvPr>
            <p:ph type="body" idx="1"/>
          </p:nvPr>
        </p:nvSpPr>
        <p:spPr bwMode="auto">
          <a:xfrm>
            <a:off x="457200" y="4560888"/>
            <a:ext cx="6553200" cy="4319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00" smtClean="0"/>
              <a:t>Catchbasins are assumed to be a part of the drainage system, so the particulate solids reduction is for catchbasins is listed in the Total Area, with Drainage and Outfall Controls - Yield of PARTICULATE SOLIDS (lbs) column in the Particulate Solids - Yield tab of the model output.  Following this column is a listing of the percent of the total catchbasin volume that is full for each rainfall event.  This value is reset to zero based upon either the Catchbasin Cleaning Dates or the Catchbasin Cleaning Frequency entered in the model.  </a:t>
            </a:r>
          </a:p>
          <a:p>
            <a:endParaRPr lang="en-US" altLang="en-US" sz="1000" smtClean="0"/>
          </a:p>
          <a:p>
            <a:r>
              <a:rPr lang="en-US" altLang="en-US" sz="1000" smtClean="0"/>
              <a:t>Catchbasins are modeled as vertical walled detention basins with a pipe outlet.  However, because they are small, they have negligible storage volume, so the storage component of the detention pond algorithm is ignored.  Pipe outlet flow is calculated as the flow rate through a partially filled pipe or as orifice flow, whichever is smaller.  The total flow to the catchbasin is divided by the number of catchbasins to determine the flow a typical catchbasin. The NURP.CPZ critical particle size file will usually provide typical catchbasin removal rates.  </a:t>
            </a:r>
          </a:p>
          <a:p>
            <a:endParaRPr lang="en-US" altLang="en-US" sz="1000" smtClean="0"/>
          </a:p>
          <a:p>
            <a:r>
              <a:rPr lang="en-US" altLang="en-US" sz="1000" smtClean="0"/>
              <a:t>To model Catchbasin Performance, enter the following information:</a:t>
            </a:r>
          </a:p>
          <a:p>
            <a:endParaRPr lang="en-US" altLang="en-US" sz="1000" smtClean="0"/>
          </a:p>
          <a:p>
            <a:r>
              <a:rPr lang="en-US" altLang="en-US" sz="1000" smtClean="0"/>
              <a:t>1.  Area served by catchbasins control (acres).</a:t>
            </a:r>
          </a:p>
          <a:p>
            <a:r>
              <a:rPr lang="en-US" altLang="en-US" sz="1000" smtClean="0"/>
              <a:t>2a. The catchbasin density (using either typical catchbasin densities provided or enter in your site-specific value), or</a:t>
            </a:r>
          </a:p>
          <a:p>
            <a:r>
              <a:rPr lang="en-US" altLang="en-US" sz="1000" smtClean="0"/>
              <a:t>2b. The number of catchbasins in the site you are modeling.</a:t>
            </a:r>
          </a:p>
          <a:p>
            <a:r>
              <a:rPr lang="en-US" altLang="en-US" sz="1000" smtClean="0"/>
              <a:t>3.  The Average Sump Depth below the catchbasin outlet invert(ft).  Note that the model assumes that the top foot of storage volume is unavailable for storage due to scour.  Therefore, the sump depth must be greater than 1.0 ft in order for the catchbasin to function.  The catchbasin is considered 100% full when the sump depth less the scour depth is reached.</a:t>
            </a:r>
          </a:p>
          <a:p>
            <a:r>
              <a:rPr lang="en-US" altLang="en-US" sz="1000" smtClean="0"/>
              <a:t>4.  Depth of sediment in catchbasin sump at the beginning of the study period (ft).</a:t>
            </a:r>
          </a:p>
          <a:p>
            <a:r>
              <a:rPr lang="en-US" altLang="en-US" sz="1000" smtClean="0"/>
              <a:t>5.  Typical outlet pipe diameter (ft)</a:t>
            </a:r>
          </a:p>
          <a:p>
            <a:r>
              <a:rPr lang="en-US" altLang="en-US" sz="1000" smtClean="0"/>
              <a:t>6.  Typical outlet pipe Mannings n</a:t>
            </a:r>
          </a:p>
          <a:p>
            <a:r>
              <a:rPr lang="en-US" altLang="en-US" sz="1000" smtClean="0"/>
              <a:t>7.  Typical outlet pipe slope (ft/ft).  </a:t>
            </a:r>
          </a:p>
          <a:p>
            <a:r>
              <a:rPr lang="en-US" altLang="en-US" sz="1000" smtClean="0"/>
              <a:t>8.  Typical catchbasin sump surface area (sq. ft)</a:t>
            </a:r>
          </a:p>
          <a:p>
            <a:r>
              <a:rPr lang="en-US" altLang="en-US" sz="1000" smtClean="0"/>
              <a:t>9.  Catchbasin depth from sump bottom to street level (ft).  This value should be the sum of the average sump depth, the pipe diameter, the pipe wall thickness, and the typical cover over the pipe from the top of the pipe to the street surface.</a:t>
            </a:r>
          </a:p>
          <a:p>
            <a:endParaRPr lang="en-US" altLang="en-US" sz="1000" smtClean="0"/>
          </a:p>
          <a:p>
            <a:endParaRPr lang="en-US" altLang="en-US" sz="1000" smtClean="0"/>
          </a:p>
        </p:txBody>
      </p:sp>
      <p:sp>
        <p:nvSpPr>
          <p:cNvPr id="39941"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fld id="{95988158-10C9-47E1-91BD-2C86D09B3EA0}" type="slidenum">
              <a:rPr lang="en-US" altLang="en-US" sz="1000" smtClean="0">
                <a:solidFill>
                  <a:srgbClr val="002060"/>
                </a:solidFill>
                <a:latin typeface="Arial" pitchFamily="34" charset="0"/>
              </a:rPr>
              <a:pPr eaLnBrk="1" fontAlgn="base" hangingPunct="1">
                <a:spcBef>
                  <a:spcPct val="50000"/>
                </a:spcBef>
                <a:spcAft>
                  <a:spcPct val="0"/>
                </a:spcAft>
              </a:pPr>
              <a:t>9</a:t>
            </a:fld>
            <a:endParaRPr lang="en-US" altLang="en-US" sz="1000" smtClean="0">
              <a:solidFill>
                <a:srgbClr val="002060"/>
              </a:solidFill>
              <a:latin typeface="Arial" pitchFamily="34" charset="0"/>
            </a:endParaRPr>
          </a:p>
        </p:txBody>
      </p:sp>
      <p:sp>
        <p:nvSpPr>
          <p:cNvPr id="4096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096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altLang="en-US" sz="1000" smtClean="0"/>
              <a:t>To evaluate a catchbasin that has an Inflow Bypass Device, select the 'Inflow Bypass Data' button.  You will be asked to enter either 1)  the maximum flow to the in-line sump or to enter 2)  the data needed to determine the flow bypass rate based upon the device geometry.</a:t>
            </a:r>
          </a:p>
          <a:p>
            <a:endParaRPr lang="en-US" altLang="en-US" sz="1000" smtClean="0"/>
          </a:p>
          <a:p>
            <a:r>
              <a:rPr lang="en-US" altLang="en-US" sz="1000" smtClean="0"/>
              <a:t>The 'Inflow Bypass Data' button will be italicized if inflow bypass data has been entered.  </a:t>
            </a:r>
          </a:p>
          <a:p>
            <a:endParaRPr lang="en-US" altLang="en-US" sz="1000" smtClean="0"/>
          </a:p>
          <a:p>
            <a:endParaRPr lang="en-US" altLang="en-US" sz="1000" smtClean="0"/>
          </a:p>
        </p:txBody>
      </p:sp>
      <p:sp>
        <p:nvSpPr>
          <p:cNvPr id="40965"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2025" eaLnBrk="0" hangingPunct="0">
              <a:defRPr>
                <a:solidFill>
                  <a:schemeClr val="tx1"/>
                </a:solidFill>
                <a:latin typeface="Calibri" pitchFamily="34" charset="0"/>
                <a:cs typeface="Arial" pitchFamily="34" charset="0"/>
              </a:defRPr>
            </a:lvl1pPr>
            <a:lvl2pPr marL="742950" indent="-285750" defTabSz="962025" eaLnBrk="0" hangingPunct="0">
              <a:defRPr>
                <a:solidFill>
                  <a:schemeClr val="tx1"/>
                </a:solidFill>
                <a:latin typeface="Calibri" pitchFamily="34" charset="0"/>
                <a:cs typeface="Arial" pitchFamily="34" charset="0"/>
              </a:defRPr>
            </a:lvl2pPr>
            <a:lvl3pPr marL="1143000" indent="-228600" defTabSz="962025" eaLnBrk="0" hangingPunct="0">
              <a:defRPr>
                <a:solidFill>
                  <a:schemeClr val="tx1"/>
                </a:solidFill>
                <a:latin typeface="Calibri" pitchFamily="34" charset="0"/>
                <a:cs typeface="Arial" pitchFamily="34" charset="0"/>
              </a:defRPr>
            </a:lvl3pPr>
            <a:lvl4pPr marL="1600200" indent="-228600" defTabSz="962025" eaLnBrk="0" hangingPunct="0">
              <a:defRPr>
                <a:solidFill>
                  <a:schemeClr val="tx1"/>
                </a:solidFill>
                <a:latin typeface="Calibri" pitchFamily="34" charset="0"/>
                <a:cs typeface="Arial" pitchFamily="34" charset="0"/>
              </a:defRPr>
            </a:lvl4pPr>
            <a:lvl5pPr marL="2057400" indent="-228600" defTabSz="962025" eaLnBrk="0" hangingPunct="0">
              <a:defRPr>
                <a:solidFill>
                  <a:schemeClr val="tx1"/>
                </a:solidFill>
                <a:latin typeface="Calibri" pitchFamily="34" charset="0"/>
                <a:cs typeface="Arial" pitchFamily="34" charset="0"/>
              </a:defRPr>
            </a:lvl5pPr>
            <a:lvl6pPr marL="2514600" indent="-228600" defTabSz="962025"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defTabSz="962025"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defTabSz="962025"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defTabSz="962025"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50000"/>
              </a:spcBef>
              <a:spcAft>
                <a:spcPct val="0"/>
              </a:spcAft>
            </a:pPr>
            <a:r>
              <a:rPr lang="en-US" altLang="en-US" sz="1200" smtClean="0">
                <a:solidFill>
                  <a:srgbClr val="002060"/>
                </a:solidFill>
                <a:latin typeface="Arial" pitchFamily="34" charset="0"/>
              </a:rPr>
              <a:t>Tab 4-D – Catchbasin and Hydrodynamic Control Practices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2E03A9C-15BB-4BE0-B1D3-18E941D03637}" type="datetimeFigureOut">
              <a:rPr lang="en-US"/>
              <a:pPr>
                <a:defRPr/>
              </a:pPr>
              <a:t>12/13/2013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D801E6C-6A9D-4494-B848-ABEC4A927DDE}" type="slidenum">
              <a:rPr lang="en-US"/>
              <a:pPr>
                <a:defRPr/>
              </a:pPr>
              <a:t>‹#›</a:t>
            </a:fld>
            <a:endParaRPr lang="en-US"/>
          </a:p>
        </p:txBody>
      </p:sp>
    </p:spTree>
    <p:extLst>
      <p:ext uri="{BB962C8B-B14F-4D97-AF65-F5344CB8AC3E}">
        <p14:creationId xmlns:p14="http://schemas.microsoft.com/office/powerpoint/2010/main" val="3228635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5512768-9563-4BE0-BE30-BDD990E59722}" type="datetimeFigureOut">
              <a:rPr lang="en-US"/>
              <a:pPr>
                <a:defRPr/>
              </a:pPr>
              <a:t>12/13/2013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477547E-F6F9-43D5-8ABA-98549B15CDD3}" type="slidenum">
              <a:rPr lang="en-US"/>
              <a:pPr>
                <a:defRPr/>
              </a:pPr>
              <a:t>‹#›</a:t>
            </a:fld>
            <a:endParaRPr lang="en-US"/>
          </a:p>
        </p:txBody>
      </p:sp>
    </p:spTree>
    <p:extLst>
      <p:ext uri="{BB962C8B-B14F-4D97-AF65-F5344CB8AC3E}">
        <p14:creationId xmlns:p14="http://schemas.microsoft.com/office/powerpoint/2010/main" val="3371468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529C20D-2728-4571-9315-18F49AA89D79}" type="datetimeFigureOut">
              <a:rPr lang="en-US"/>
              <a:pPr>
                <a:defRPr/>
              </a:pPr>
              <a:t>12/13/2013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31AE277-506F-490B-89B7-857F2C66218B}" type="slidenum">
              <a:rPr lang="en-US"/>
              <a:pPr>
                <a:defRPr/>
              </a:pPr>
              <a:t>‹#›</a:t>
            </a:fld>
            <a:endParaRPr lang="en-US"/>
          </a:p>
        </p:txBody>
      </p:sp>
    </p:spTree>
    <p:extLst>
      <p:ext uri="{BB962C8B-B14F-4D97-AF65-F5344CB8AC3E}">
        <p14:creationId xmlns:p14="http://schemas.microsoft.com/office/powerpoint/2010/main" val="2343129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600200"/>
            <a:ext cx="4038600" cy="4525963"/>
          </a:xfrm>
        </p:spPr>
        <p:txBody>
          <a:bodyPr/>
          <a:lstStyle/>
          <a:p>
            <a:pPr lvl="0"/>
            <a:endParaRPr lang="en-US" noProof="0" smtClean="0"/>
          </a:p>
        </p:txBody>
      </p:sp>
      <p:sp>
        <p:nvSpPr>
          <p:cNvPr id="5" name="Rectangle 1094"/>
          <p:cNvSpPr>
            <a:spLocks noGrp="1" noChangeArrowheads="1"/>
          </p:cNvSpPr>
          <p:nvPr>
            <p:ph type="ftr" sz="quarter" idx="10"/>
          </p:nvPr>
        </p:nvSpPr>
        <p:spPr/>
        <p:txBody>
          <a:bodyPr/>
          <a:lstStyle>
            <a:lvl1pPr>
              <a:defRPr/>
            </a:lvl1pPr>
          </a:lstStyle>
          <a:p>
            <a:pPr>
              <a:defRPr/>
            </a:pPr>
            <a:endParaRPr lang="en-US"/>
          </a:p>
        </p:txBody>
      </p:sp>
      <p:sp>
        <p:nvSpPr>
          <p:cNvPr id="6" name="Rectangle 1095"/>
          <p:cNvSpPr>
            <a:spLocks noGrp="1" noChangeArrowheads="1"/>
          </p:cNvSpPr>
          <p:nvPr>
            <p:ph type="sldNum" sz="quarter" idx="11"/>
          </p:nvPr>
        </p:nvSpPr>
        <p:spPr/>
        <p:txBody>
          <a:bodyPr/>
          <a:lstStyle>
            <a:lvl1pPr>
              <a:defRPr/>
            </a:lvl1pPr>
          </a:lstStyle>
          <a:p>
            <a:pPr>
              <a:defRPr/>
            </a:pPr>
            <a:fld id="{C92FC87F-9820-4653-9305-DE4CB10ABE0E}" type="slidenum">
              <a:rPr lang="en-US"/>
              <a:pPr>
                <a:defRPr/>
              </a:pPr>
              <a:t>‹#›</a:t>
            </a:fld>
            <a:endParaRPr lang="en-US"/>
          </a:p>
        </p:txBody>
      </p:sp>
    </p:spTree>
    <p:extLst>
      <p:ext uri="{BB962C8B-B14F-4D97-AF65-F5344CB8AC3E}">
        <p14:creationId xmlns:p14="http://schemas.microsoft.com/office/powerpoint/2010/main" val="3136278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A28AFDE-750C-4A74-9B75-C6A9E9CD9AFC}" type="datetimeFigureOut">
              <a:rPr lang="en-US"/>
              <a:pPr>
                <a:defRPr/>
              </a:pPr>
              <a:t>12/13/2013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6213A00-D6A9-47C5-A24A-800C7C88C1E5}" type="slidenum">
              <a:rPr lang="en-US"/>
              <a:pPr>
                <a:defRPr/>
              </a:pPr>
              <a:t>‹#›</a:t>
            </a:fld>
            <a:endParaRPr lang="en-US"/>
          </a:p>
        </p:txBody>
      </p:sp>
    </p:spTree>
    <p:extLst>
      <p:ext uri="{BB962C8B-B14F-4D97-AF65-F5344CB8AC3E}">
        <p14:creationId xmlns:p14="http://schemas.microsoft.com/office/powerpoint/2010/main" val="3352142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9BB6901-245A-4A23-8D8E-B4A310E7D0AE}" type="datetimeFigureOut">
              <a:rPr lang="en-US"/>
              <a:pPr>
                <a:defRPr/>
              </a:pPr>
              <a:t>12/13/2013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51658CB-539B-4423-B345-1885480C6C15}" type="slidenum">
              <a:rPr lang="en-US"/>
              <a:pPr>
                <a:defRPr/>
              </a:pPr>
              <a:t>‹#›</a:t>
            </a:fld>
            <a:endParaRPr lang="en-US"/>
          </a:p>
        </p:txBody>
      </p:sp>
    </p:spTree>
    <p:extLst>
      <p:ext uri="{BB962C8B-B14F-4D97-AF65-F5344CB8AC3E}">
        <p14:creationId xmlns:p14="http://schemas.microsoft.com/office/powerpoint/2010/main" val="84871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1F6D9C3-D2F7-450E-9812-BF1BDA17062A}" type="datetimeFigureOut">
              <a:rPr lang="en-US"/>
              <a:pPr>
                <a:defRPr/>
              </a:pPr>
              <a:t>12/13/2013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BC79101-CE5A-487A-B7BC-9EE9538386E9}" type="slidenum">
              <a:rPr lang="en-US"/>
              <a:pPr>
                <a:defRPr/>
              </a:pPr>
              <a:t>‹#›</a:t>
            </a:fld>
            <a:endParaRPr lang="en-US"/>
          </a:p>
        </p:txBody>
      </p:sp>
    </p:spTree>
    <p:extLst>
      <p:ext uri="{BB962C8B-B14F-4D97-AF65-F5344CB8AC3E}">
        <p14:creationId xmlns:p14="http://schemas.microsoft.com/office/powerpoint/2010/main" val="750986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B71110F-CFC0-45C3-A1D1-6A02099530BA}" type="datetimeFigureOut">
              <a:rPr lang="en-US"/>
              <a:pPr>
                <a:defRPr/>
              </a:pPr>
              <a:t>12/13/2013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B1C1F91-A422-49AA-9CD8-66B472FBAEEA}" type="slidenum">
              <a:rPr lang="en-US"/>
              <a:pPr>
                <a:defRPr/>
              </a:pPr>
              <a:t>‹#›</a:t>
            </a:fld>
            <a:endParaRPr lang="en-US"/>
          </a:p>
        </p:txBody>
      </p:sp>
    </p:spTree>
    <p:extLst>
      <p:ext uri="{BB962C8B-B14F-4D97-AF65-F5344CB8AC3E}">
        <p14:creationId xmlns:p14="http://schemas.microsoft.com/office/powerpoint/2010/main" val="3528333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72012B3-B56F-46A2-AB96-4F01483E635A}" type="datetimeFigureOut">
              <a:rPr lang="en-US"/>
              <a:pPr>
                <a:defRPr/>
              </a:pPr>
              <a:t>12/13/2013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CBBD07F-EDB0-4AB9-8CB5-21CC17CEB312}" type="slidenum">
              <a:rPr lang="en-US"/>
              <a:pPr>
                <a:defRPr/>
              </a:pPr>
              <a:t>‹#›</a:t>
            </a:fld>
            <a:endParaRPr lang="en-US"/>
          </a:p>
        </p:txBody>
      </p:sp>
    </p:spTree>
    <p:extLst>
      <p:ext uri="{BB962C8B-B14F-4D97-AF65-F5344CB8AC3E}">
        <p14:creationId xmlns:p14="http://schemas.microsoft.com/office/powerpoint/2010/main" val="278959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96F4088-179B-4B35-B2F6-018909F48EFB}" type="datetimeFigureOut">
              <a:rPr lang="en-US"/>
              <a:pPr>
                <a:defRPr/>
              </a:pPr>
              <a:t>12/13/2013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5745CC6-9FA4-43A7-9F64-1B6E0E8C0BE3}" type="slidenum">
              <a:rPr lang="en-US"/>
              <a:pPr>
                <a:defRPr/>
              </a:pPr>
              <a:t>‹#›</a:t>
            </a:fld>
            <a:endParaRPr lang="en-US"/>
          </a:p>
        </p:txBody>
      </p:sp>
    </p:spTree>
    <p:extLst>
      <p:ext uri="{BB962C8B-B14F-4D97-AF65-F5344CB8AC3E}">
        <p14:creationId xmlns:p14="http://schemas.microsoft.com/office/powerpoint/2010/main" val="1536428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5AB9CF4-E102-4BB7-BBD4-828C5C033D8D}" type="datetimeFigureOut">
              <a:rPr lang="en-US"/>
              <a:pPr>
                <a:defRPr/>
              </a:pPr>
              <a:t>12/13/2013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C67DBC0-B67A-4CD8-AB47-35786A194987}" type="slidenum">
              <a:rPr lang="en-US"/>
              <a:pPr>
                <a:defRPr/>
              </a:pPr>
              <a:t>‹#›</a:t>
            </a:fld>
            <a:endParaRPr lang="en-US"/>
          </a:p>
        </p:txBody>
      </p:sp>
    </p:spTree>
    <p:extLst>
      <p:ext uri="{BB962C8B-B14F-4D97-AF65-F5344CB8AC3E}">
        <p14:creationId xmlns:p14="http://schemas.microsoft.com/office/powerpoint/2010/main" val="4110408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55B24AE-0013-4211-B755-DDDDF92A1227}" type="datetimeFigureOut">
              <a:rPr lang="en-US"/>
              <a:pPr>
                <a:defRPr/>
              </a:pPr>
              <a:t>12/13/2013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F9CCA5B-A1DB-4CD2-9AA7-1249DBB42EE0}" type="slidenum">
              <a:rPr lang="en-US"/>
              <a:pPr>
                <a:defRPr/>
              </a:pPr>
              <a:t>‹#›</a:t>
            </a:fld>
            <a:endParaRPr lang="en-US"/>
          </a:p>
        </p:txBody>
      </p:sp>
    </p:spTree>
    <p:extLst>
      <p:ext uri="{BB962C8B-B14F-4D97-AF65-F5344CB8AC3E}">
        <p14:creationId xmlns:p14="http://schemas.microsoft.com/office/powerpoint/2010/main" val="1748584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2B5B0F0-300C-4F5A-AC04-564DD6B23786}" type="datetimeFigureOut">
              <a:rPr lang="en-US"/>
              <a:pPr>
                <a:defRPr/>
              </a:pPr>
              <a:t>12/13/2013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B7CA6C1-FBDC-49ED-891A-5287A1ED831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 id="2147483858"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10.e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Microsoft_Excel_97-2003_Worksheet1.xls"/><Relationship Id="rId5" Type="http://schemas.openxmlformats.org/officeDocument/2006/relationships/oleObject" Target="../embeddings/oleObject1.bin"/><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2.emf"/><Relationship Id="rId5" Type="http://schemas.openxmlformats.org/officeDocument/2006/relationships/oleObject" Target="../embeddings/Microsoft_Excel_97-2003_Worksheet2.xls"/><Relationship Id="rId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3.emf"/><Relationship Id="rId5" Type="http://schemas.openxmlformats.org/officeDocument/2006/relationships/oleObject" Target="../embeddings/oleObject3.bin"/><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0" y="3200400"/>
            <a:ext cx="9144000" cy="990600"/>
          </a:xfrm>
        </p:spPr>
        <p:txBody>
          <a:bodyPr>
            <a:normAutofit fontScale="90000"/>
          </a:bodyPr>
          <a:lstStyle/>
          <a:p>
            <a:pPr>
              <a:defRPr/>
            </a:pPr>
            <a:r>
              <a:rPr lang="en-US" dirty="0">
                <a:cs typeface="Times New Roman" pitchFamily="18" charset="0"/>
              </a:rPr>
              <a:t>WinSLAMM v 10 </a:t>
            </a:r>
            <a:br>
              <a:rPr lang="en-US" dirty="0">
                <a:cs typeface="Times New Roman" pitchFamily="18" charset="0"/>
              </a:rPr>
            </a:br>
            <a:r>
              <a:rPr lang="en-US" b="1" dirty="0">
                <a:cs typeface="Times New Roman" pitchFamily="18" charset="0"/>
              </a:rPr>
              <a:t>Catchbasins/ Hydrodynamic Devices</a:t>
            </a:r>
            <a:r>
              <a:rPr lang="en-US" dirty="0">
                <a:cs typeface="Times New Roman" pitchFamily="18" charset="0"/>
              </a:rPr>
              <a:t/>
            </a:r>
            <a:br>
              <a:rPr lang="en-US" dirty="0">
                <a:cs typeface="Times New Roman" pitchFamily="18" charset="0"/>
              </a:rPr>
            </a:br>
            <a:endParaRPr lang="en-US" dirty="0"/>
          </a:p>
        </p:txBody>
      </p:sp>
      <p:sp>
        <p:nvSpPr>
          <p:cNvPr id="7" name="Slide Number Placeholder 6"/>
          <p:cNvSpPr>
            <a:spLocks noGrp="1"/>
          </p:cNvSpPr>
          <p:nvPr>
            <p:ph type="sldNum" sz="quarter" idx="12"/>
          </p:nvPr>
        </p:nvSpPr>
        <p:spPr/>
        <p:txBody>
          <a:bodyPr/>
          <a:lstStyle/>
          <a:p>
            <a:pPr>
              <a:defRPr/>
            </a:pPr>
            <a:fld id="{2359D44E-7D34-41EE-AFA2-36C173CF7446}" type="slidenum">
              <a:rPr lang="en-US" smtClean="0"/>
              <a:pPr>
                <a:defRPr/>
              </a:pPr>
              <a:t>1</a:t>
            </a:fld>
            <a:endParaRPr lang="en-US"/>
          </a:p>
        </p:txBody>
      </p:sp>
      <p:pic>
        <p:nvPicPr>
          <p:cNvPr id="3076" name="Picture 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8950" y="381000"/>
            <a:ext cx="3086100" cy="162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8"/>
          <p:cNvSpPr txBox="1">
            <a:spLocks noChangeArrowheads="1"/>
          </p:cNvSpPr>
          <p:nvPr/>
        </p:nvSpPr>
        <p:spPr bwMode="auto">
          <a:xfrm>
            <a:off x="723900" y="4725988"/>
            <a:ext cx="7696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n-US" altLang="en-US"/>
              <a:t>Using WinSLAMM v10 to Meet Urban Stormwater Management Goals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324600" y="304800"/>
            <a:ext cx="2667000" cy="1981200"/>
          </a:xfrm>
        </p:spPr>
        <p:txBody>
          <a:bodyPr/>
          <a:lstStyle/>
          <a:p>
            <a:pPr algn="r" eaLnBrk="1" hangingPunct="1"/>
            <a:r>
              <a:rPr lang="en-US" altLang="en-US" sz="4000" b="1" smtClean="0"/>
              <a:t>Inflow Bypass Data</a:t>
            </a:r>
          </a:p>
        </p:txBody>
      </p:sp>
      <p:pic>
        <p:nvPicPr>
          <p:cNvPr id="12291" name="Picture 119" descr="Catchbasin Bypass Variables"/>
          <p:cNvPicPr>
            <a:picLocks noChangeAspect="1" noChangeArrowheads="1"/>
          </p:cNvPicPr>
          <p:nvPr/>
        </p:nvPicPr>
        <p:blipFill>
          <a:blip r:embed="rId3">
            <a:extLst>
              <a:ext uri="{28A0092B-C50C-407E-A947-70E740481C1C}">
                <a14:useLocalDpi xmlns:a14="http://schemas.microsoft.com/office/drawing/2010/main" val="0"/>
              </a:ext>
            </a:extLst>
          </a:blip>
          <a:srcRect l="25362" t="13220" r="23915" b="18864"/>
          <a:stretch>
            <a:fillRect/>
          </a:stretch>
        </p:blipFill>
        <p:spPr bwMode="auto">
          <a:xfrm>
            <a:off x="304800" y="300038"/>
            <a:ext cx="6240463" cy="625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514600" y="1295400"/>
            <a:ext cx="990600" cy="1143000"/>
          </a:xfrm>
          <a:prstGeom prst="rect">
            <a:avLst/>
          </a:prstGeom>
          <a:no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 name="Straight Connector 3"/>
          <p:cNvCxnSpPr/>
          <p:nvPr/>
        </p:nvCxnSpPr>
        <p:spPr>
          <a:xfrm>
            <a:off x="3549650" y="3505200"/>
            <a:ext cx="0" cy="12954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549650" y="5387975"/>
            <a:ext cx="0" cy="6604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522538" y="6051550"/>
            <a:ext cx="1027112"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522538" y="4503738"/>
            <a:ext cx="0" cy="1547812"/>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522538" y="3505200"/>
            <a:ext cx="0" cy="5334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2522538" y="1295400"/>
            <a:ext cx="982662" cy="1143000"/>
          </a:xfrm>
          <a:prstGeom prst="rect">
            <a:avLst/>
          </a:prstGeom>
          <a:pattFill prst="pct30">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299" name="TextBox 4"/>
          <p:cNvSpPr txBox="1">
            <a:spLocks noChangeArrowheads="1"/>
          </p:cNvSpPr>
          <p:nvPr/>
        </p:nvSpPr>
        <p:spPr bwMode="auto">
          <a:xfrm>
            <a:off x="3886200" y="2438400"/>
            <a:ext cx="1600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en-US"/>
              <a:t>Sump Area</a:t>
            </a:r>
          </a:p>
        </p:txBody>
      </p:sp>
      <p:cxnSp>
        <p:nvCxnSpPr>
          <p:cNvPr id="11" name="Straight Arrow Connector 10"/>
          <p:cNvCxnSpPr/>
          <p:nvPr/>
        </p:nvCxnSpPr>
        <p:spPr>
          <a:xfrm flipH="1" flipV="1">
            <a:off x="3505200" y="2362200"/>
            <a:ext cx="381000" cy="260350"/>
          </a:xfrm>
          <a:prstGeom prst="straightConnector1">
            <a:avLst/>
          </a:prstGeom>
          <a:ln w="254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723900" y="304800"/>
            <a:ext cx="7696200" cy="865188"/>
          </a:xfrm>
        </p:spPr>
        <p:txBody>
          <a:bodyPr/>
          <a:lstStyle/>
          <a:p>
            <a:pPr algn="l" eaLnBrk="1" hangingPunct="1"/>
            <a:r>
              <a:rPr lang="en-US" altLang="en-US" sz="4000" b="1" smtClean="0"/>
              <a:t>Inflow Bypass Data</a:t>
            </a:r>
          </a:p>
        </p:txBody>
      </p:sp>
      <p:sp>
        <p:nvSpPr>
          <p:cNvPr id="13315" name="Text Box 5"/>
          <p:cNvSpPr txBox="1">
            <a:spLocks noChangeArrowheads="1"/>
          </p:cNvSpPr>
          <p:nvPr/>
        </p:nvSpPr>
        <p:spPr bwMode="auto">
          <a:xfrm>
            <a:off x="2895600" y="1447800"/>
            <a:ext cx="33528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400" b="1">
                <a:solidFill>
                  <a:srgbClr val="FF0000"/>
                </a:solidFill>
                <a:latin typeface="Arial" pitchFamily="34" charset="0"/>
              </a:rPr>
              <a:t>Two Options – Either User-defined Maximum Flow, or . . .</a:t>
            </a:r>
          </a:p>
        </p:txBody>
      </p:sp>
      <p:pic>
        <p:nvPicPr>
          <p:cNvPr id="13316" name="Picture 8" descr="Catchbasin Flow Bypass Da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5063" y="2971800"/>
            <a:ext cx="6872287" cy="294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050"/>
          <p:cNvSpPr>
            <a:spLocks noGrp="1" noChangeArrowheads="1"/>
          </p:cNvSpPr>
          <p:nvPr>
            <p:ph type="title"/>
          </p:nvPr>
        </p:nvSpPr>
        <p:spPr>
          <a:xfrm>
            <a:off x="723900" y="304800"/>
            <a:ext cx="7696200" cy="865188"/>
          </a:xfrm>
        </p:spPr>
        <p:txBody>
          <a:bodyPr/>
          <a:lstStyle/>
          <a:p>
            <a:pPr algn="l" eaLnBrk="1" hangingPunct="1"/>
            <a:r>
              <a:rPr lang="en-US" altLang="en-US" sz="4000" b="1" smtClean="0"/>
              <a:t>Inflow Bypass Data</a:t>
            </a:r>
          </a:p>
        </p:txBody>
      </p:sp>
      <p:sp>
        <p:nvSpPr>
          <p:cNvPr id="14339" name="Text Box 2054"/>
          <p:cNvSpPr txBox="1">
            <a:spLocks noChangeArrowheads="1"/>
          </p:cNvSpPr>
          <p:nvPr/>
        </p:nvSpPr>
        <p:spPr bwMode="auto">
          <a:xfrm>
            <a:off x="2209800" y="1447800"/>
            <a:ext cx="47244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400" b="1">
                <a:solidFill>
                  <a:srgbClr val="FF0000"/>
                </a:solidFill>
                <a:latin typeface="Arial" pitchFamily="34" charset="0"/>
              </a:rPr>
              <a:t>Defined Flow Diversion Geometry</a:t>
            </a:r>
          </a:p>
        </p:txBody>
      </p:sp>
      <p:pic>
        <p:nvPicPr>
          <p:cNvPr id="14340" name="Picture 2058" descr="Catchbasin Flow Bypass Data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971800"/>
            <a:ext cx="6858000" cy="293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5643" name="Text Box 2059"/>
          <p:cNvSpPr txBox="1">
            <a:spLocks noChangeArrowheads="1"/>
          </p:cNvSpPr>
          <p:nvPr/>
        </p:nvSpPr>
        <p:spPr bwMode="auto">
          <a:xfrm>
            <a:off x="685800" y="6035675"/>
            <a:ext cx="800100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400" b="1">
                <a:solidFill>
                  <a:srgbClr val="FF0000"/>
                </a:solidFill>
                <a:latin typeface="Arial" pitchFamily="34" charset="0"/>
              </a:rPr>
              <a:t>Lamella Plates or Tube Settlers are also an option</a:t>
            </a:r>
          </a:p>
          <a:p>
            <a:pPr algn="ctr">
              <a:spcBef>
                <a:spcPct val="50000"/>
              </a:spcBef>
            </a:pPr>
            <a:r>
              <a:rPr lang="en-US" altLang="en-US" sz="1200" b="1">
                <a:solidFill>
                  <a:srgbClr val="FF0000"/>
                </a:solidFill>
                <a:latin typeface="Arial" pitchFamily="34" charset="0"/>
              </a:rPr>
              <a:t>(See Hydrodynamic Device discussion)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19213" y="425450"/>
            <a:ext cx="6505575" cy="630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ext Box 4"/>
          <p:cNvSpPr txBox="1">
            <a:spLocks noChangeArrowheads="1"/>
          </p:cNvSpPr>
          <p:nvPr/>
        </p:nvSpPr>
        <p:spPr bwMode="auto">
          <a:xfrm>
            <a:off x="3581400" y="4572000"/>
            <a:ext cx="236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spcBef>
                <a:spcPct val="50000"/>
              </a:spcBef>
            </a:pPr>
            <a:endParaRPr lang="en-US" altLang="en-US" sz="2400" b="1">
              <a:solidFill>
                <a:srgbClr val="FF0000"/>
              </a:solidFill>
              <a:latin typeface="Arial" pitchFamily="34" charset="0"/>
            </a:endParaRPr>
          </a:p>
        </p:txBody>
      </p:sp>
      <p:sp>
        <p:nvSpPr>
          <p:cNvPr id="15364" name="Rectangle 5"/>
          <p:cNvSpPr>
            <a:spLocks noChangeArrowheads="1"/>
          </p:cNvSpPr>
          <p:nvPr/>
        </p:nvSpPr>
        <p:spPr bwMode="auto">
          <a:xfrm>
            <a:off x="4572000" y="1998663"/>
            <a:ext cx="3124200" cy="14478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15365" name="Line 7"/>
          <p:cNvSpPr>
            <a:spLocks noChangeShapeType="1"/>
          </p:cNvSpPr>
          <p:nvPr/>
        </p:nvSpPr>
        <p:spPr bwMode="auto">
          <a:xfrm>
            <a:off x="3352800" y="1828800"/>
            <a:ext cx="1219200" cy="3048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15366" name="Text Box 8"/>
          <p:cNvSpPr txBox="1">
            <a:spLocks noChangeArrowheads="1"/>
          </p:cNvSpPr>
          <p:nvPr/>
        </p:nvSpPr>
        <p:spPr bwMode="auto">
          <a:xfrm>
            <a:off x="1143000" y="1371600"/>
            <a:ext cx="2286000" cy="701675"/>
          </a:xfrm>
          <a:prstGeom prst="rect">
            <a:avLst/>
          </a:prstGeom>
          <a:solidFill>
            <a:srgbClr val="FFFFFF">
              <a:alpha val="85097"/>
            </a:srgbClr>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000" b="1">
                <a:solidFill>
                  <a:srgbClr val="FF0000"/>
                </a:solidFill>
                <a:latin typeface="Arial" pitchFamily="34" charset="0"/>
              </a:rPr>
              <a:t>Flow and Particle Size Data</a:t>
            </a:r>
          </a:p>
        </p:txBody>
      </p:sp>
      <p:sp>
        <p:nvSpPr>
          <p:cNvPr id="7" name="Text Box 8"/>
          <p:cNvSpPr txBox="1">
            <a:spLocks noChangeArrowheads="1"/>
          </p:cNvSpPr>
          <p:nvPr/>
        </p:nvSpPr>
        <p:spPr bwMode="auto">
          <a:xfrm>
            <a:off x="5029200" y="4267200"/>
            <a:ext cx="2514600" cy="2246313"/>
          </a:xfrm>
          <a:prstGeom prst="rect">
            <a:avLst/>
          </a:prstGeom>
          <a:solidFill>
            <a:schemeClr val="bg1">
              <a:alpha val="8509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spcBef>
                <a:spcPct val="50000"/>
              </a:spcBef>
            </a:pPr>
            <a:r>
              <a:rPr lang="en-US" altLang="en-US" sz="2000" b="1">
                <a:solidFill>
                  <a:srgbClr val="FF0000"/>
                </a:solidFill>
                <a:latin typeface="Arial" pitchFamily="34" charset="0"/>
              </a:rPr>
              <a:t>Particle Size Distribution File not accessible if Flows and Particle Sizes transferred through the drainage system</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19213" y="425450"/>
            <a:ext cx="6505575" cy="630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ext Box 3"/>
          <p:cNvSpPr txBox="1">
            <a:spLocks noChangeArrowheads="1"/>
          </p:cNvSpPr>
          <p:nvPr/>
        </p:nvSpPr>
        <p:spPr bwMode="auto">
          <a:xfrm>
            <a:off x="3581400" y="4572000"/>
            <a:ext cx="236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spcBef>
                <a:spcPct val="50000"/>
              </a:spcBef>
            </a:pPr>
            <a:endParaRPr lang="en-US" altLang="en-US" sz="2400" b="1">
              <a:solidFill>
                <a:srgbClr val="FF0000"/>
              </a:solidFill>
              <a:latin typeface="Arial" pitchFamily="34" charset="0"/>
            </a:endParaRPr>
          </a:p>
        </p:txBody>
      </p:sp>
      <p:sp>
        <p:nvSpPr>
          <p:cNvPr id="16388" name="Rectangle 4"/>
          <p:cNvSpPr>
            <a:spLocks noChangeArrowheads="1"/>
          </p:cNvSpPr>
          <p:nvPr/>
        </p:nvSpPr>
        <p:spPr bwMode="auto">
          <a:xfrm>
            <a:off x="1447800" y="4075113"/>
            <a:ext cx="6324600" cy="1870075"/>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16389" name="Line 5"/>
          <p:cNvSpPr>
            <a:spLocks noChangeShapeType="1"/>
          </p:cNvSpPr>
          <p:nvPr/>
        </p:nvSpPr>
        <p:spPr bwMode="auto">
          <a:xfrm>
            <a:off x="2971800" y="2362200"/>
            <a:ext cx="838200" cy="1712913"/>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16390" name="Text Box 6"/>
          <p:cNvSpPr txBox="1">
            <a:spLocks noChangeArrowheads="1"/>
          </p:cNvSpPr>
          <p:nvPr/>
        </p:nvSpPr>
        <p:spPr bwMode="auto">
          <a:xfrm>
            <a:off x="1143000" y="1371600"/>
            <a:ext cx="2286000" cy="1006475"/>
          </a:xfrm>
          <a:prstGeom prst="rect">
            <a:avLst/>
          </a:prstGeom>
          <a:solidFill>
            <a:srgbClr val="FFFFFF">
              <a:alpha val="85097"/>
            </a:srgbClr>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000" b="1">
                <a:solidFill>
                  <a:srgbClr val="FF0000"/>
                </a:solidFill>
                <a:latin typeface="Arial" pitchFamily="34" charset="0"/>
              </a:rPr>
              <a:t>Catchbasin Cleaning Information</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56429" name="Picture 13" descr="Peak to Average Flow Hydrograp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8463" y="5029200"/>
            <a:ext cx="3736975"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7411" name="Object 20"/>
          <p:cNvGraphicFramePr>
            <a:graphicFrameLocks noChangeAspect="1"/>
          </p:cNvGraphicFramePr>
          <p:nvPr/>
        </p:nvGraphicFramePr>
        <p:xfrm>
          <a:off x="5160963" y="1143000"/>
          <a:ext cx="3983037" cy="4572000"/>
        </p:xfrm>
        <a:graphic>
          <a:graphicData uri="http://schemas.openxmlformats.org/presentationml/2006/ole">
            <mc:AlternateContent xmlns:mc="http://schemas.openxmlformats.org/markup-compatibility/2006">
              <mc:Choice xmlns:v="urn:schemas-microsoft-com:vml" Requires="v">
                <p:oleObj spid="_x0000_s17426" name="Chart" r:id="rId6" imgW="5022000" imgH="5492880" progId="Excel.Sheet.8">
                  <p:embed/>
                </p:oleObj>
              </mc:Choice>
              <mc:Fallback>
                <p:oleObj name="Chart" r:id="rId6" imgW="5022000" imgH="5492880" progId="Excel.Sheet.8">
                  <p:embed/>
                  <p:pic>
                    <p:nvPicPr>
                      <p:cNvPr id="0" name="Object 20"/>
                      <p:cNvPicPr>
                        <a:picLocks noChangeAspect="1" noChangeArrowheads="1"/>
                      </p:cNvPicPr>
                      <p:nvPr/>
                    </p:nvPicPr>
                    <p:blipFill>
                      <a:blip r:embed="rId7">
                        <a:extLst>
                          <a:ext uri="{28A0092B-C50C-407E-A947-70E740481C1C}">
                            <a14:useLocalDpi xmlns:a14="http://schemas.microsoft.com/office/drawing/2010/main" val="0"/>
                          </a:ext>
                        </a:extLst>
                      </a:blip>
                      <a:srcRect t="10301"/>
                      <a:stretch>
                        <a:fillRect/>
                      </a:stretch>
                    </p:blipFill>
                    <p:spPr bwMode="auto">
                      <a:xfrm>
                        <a:off x="5160963" y="1143000"/>
                        <a:ext cx="39830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56418" name="Rectangle 2"/>
          <p:cNvSpPr>
            <a:spLocks noChangeArrowheads="1"/>
          </p:cNvSpPr>
          <p:nvPr/>
        </p:nvSpPr>
        <p:spPr bwMode="auto">
          <a:xfrm>
            <a:off x="38100" y="76200"/>
            <a:ext cx="9067800" cy="762000"/>
          </a:xfrm>
          <a:prstGeom prst="rect">
            <a:avLst/>
          </a:prstGeom>
          <a:noFill/>
          <a:ln w="9525">
            <a:noFill/>
            <a:miter lim="800000"/>
            <a:headEnd/>
            <a:tailEnd/>
          </a:ln>
          <a:effectLst/>
        </p:spPr>
        <p:txBody>
          <a:bodyPr anchor="b"/>
          <a:lstStyle/>
          <a:p>
            <a:pPr algn="ctr">
              <a:defRPr/>
            </a:pPr>
            <a:r>
              <a:rPr lang="en-US" sz="4800" b="1" dirty="0">
                <a:latin typeface="+mj-lt"/>
                <a:ea typeface="+mj-ea"/>
                <a:cs typeface="+mj-cs"/>
              </a:rPr>
              <a:t>Catchbasin Performance</a:t>
            </a:r>
          </a:p>
        </p:txBody>
      </p:sp>
      <p:sp>
        <p:nvSpPr>
          <p:cNvPr id="956426" name="Rectangle 10"/>
          <p:cNvSpPr>
            <a:spLocks noGrp="1" noChangeArrowheads="1"/>
          </p:cNvSpPr>
          <p:nvPr>
            <p:ph type="body" sz="half" idx="1"/>
          </p:nvPr>
        </p:nvSpPr>
        <p:spPr>
          <a:xfrm>
            <a:off x="381000" y="2257425"/>
            <a:ext cx="4419600" cy="1600200"/>
          </a:xfrm>
        </p:spPr>
        <p:txBody>
          <a:bodyPr/>
          <a:lstStyle/>
          <a:p>
            <a:pPr eaLnBrk="1" hangingPunct="1">
              <a:buFont typeface="Wingdings" pitchFamily="2" charset="2"/>
              <a:buChar char="Ø"/>
            </a:pPr>
            <a:r>
              <a:rPr lang="en-US" altLang="en-US" sz="2400" smtClean="0"/>
              <a:t>Settling modeled as a detention basin assuming:</a:t>
            </a:r>
          </a:p>
          <a:p>
            <a:pPr lvl="1" eaLnBrk="1" hangingPunct="1"/>
            <a:r>
              <a:rPr lang="en-US" altLang="en-US" sz="2000" smtClean="0"/>
              <a:t>Vertical sides</a:t>
            </a:r>
          </a:p>
          <a:p>
            <a:pPr lvl="1" eaLnBrk="1" hangingPunct="1"/>
            <a:r>
              <a:rPr lang="en-US" altLang="en-US" sz="2000" smtClean="0"/>
              <a:t>No storage</a:t>
            </a:r>
          </a:p>
        </p:txBody>
      </p:sp>
      <p:sp>
        <p:nvSpPr>
          <p:cNvPr id="956433" name="Rectangle 17"/>
          <p:cNvSpPr>
            <a:spLocks noChangeArrowheads="1"/>
          </p:cNvSpPr>
          <p:nvPr/>
        </p:nvSpPr>
        <p:spPr bwMode="auto">
          <a:xfrm>
            <a:off x="381000" y="3895725"/>
            <a:ext cx="4800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lnSpc>
                <a:spcPct val="90000"/>
              </a:lnSpc>
              <a:spcBef>
                <a:spcPct val="20000"/>
              </a:spcBef>
              <a:buSzPct val="80000"/>
              <a:buFont typeface="Wingdings" pitchFamily="2" charset="2"/>
              <a:buChar char="Ø"/>
            </a:pPr>
            <a:r>
              <a:rPr lang="en-US" altLang="en-US" sz="2400"/>
              <a:t>Flow rate calculated using Complex Triangular Hydrograph</a:t>
            </a:r>
          </a:p>
        </p:txBody>
      </p:sp>
      <p:sp>
        <p:nvSpPr>
          <p:cNvPr id="17415" name="Rectangle 18"/>
          <p:cNvSpPr>
            <a:spLocks noChangeArrowheads="1"/>
          </p:cNvSpPr>
          <p:nvPr/>
        </p:nvSpPr>
        <p:spPr bwMode="auto">
          <a:xfrm>
            <a:off x="381000" y="1304925"/>
            <a:ext cx="4419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spcBef>
                <a:spcPct val="20000"/>
              </a:spcBef>
              <a:buSzPct val="80000"/>
              <a:buFont typeface="Wingdings" pitchFamily="2" charset="2"/>
              <a:buChar char="Ø"/>
            </a:pPr>
            <a:r>
              <a:rPr lang="en-US" altLang="en-US" sz="2400"/>
              <a:t>Particulate removal based upon particle size</a:t>
            </a:r>
          </a:p>
        </p:txBody>
      </p:sp>
      <p:sp>
        <p:nvSpPr>
          <p:cNvPr id="17416" name="Text Box 26"/>
          <p:cNvSpPr txBox="1">
            <a:spLocks noChangeArrowheads="1"/>
          </p:cNvSpPr>
          <p:nvPr/>
        </p:nvSpPr>
        <p:spPr bwMode="auto">
          <a:xfrm>
            <a:off x="5943600" y="1524000"/>
            <a:ext cx="1676400" cy="1570038"/>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1600" b="1">
                <a:solidFill>
                  <a:srgbClr val="FF0000"/>
                </a:solidFill>
                <a:latin typeface="Arial" pitchFamily="34" charset="0"/>
              </a:rPr>
              <a:t>Transition from Stokes (laminar) to Newton (turbulent) Settling Rates</a:t>
            </a:r>
          </a:p>
        </p:txBody>
      </p:sp>
      <p:sp>
        <p:nvSpPr>
          <p:cNvPr id="17417" name="Line 27"/>
          <p:cNvSpPr>
            <a:spLocks noChangeShapeType="1"/>
          </p:cNvSpPr>
          <p:nvPr/>
        </p:nvSpPr>
        <p:spPr bwMode="auto">
          <a:xfrm>
            <a:off x="7315200" y="2514600"/>
            <a:ext cx="533400" cy="3048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Object 21"/>
          <p:cNvGraphicFramePr>
            <a:graphicFrameLocks noChangeAspect="1"/>
          </p:cNvGraphicFramePr>
          <p:nvPr/>
        </p:nvGraphicFramePr>
        <p:xfrm>
          <a:off x="0" y="1668463"/>
          <a:ext cx="9144000" cy="5189537"/>
        </p:xfrm>
        <a:graphic>
          <a:graphicData uri="http://schemas.openxmlformats.org/presentationml/2006/ole">
            <mc:AlternateContent xmlns:mc="http://schemas.openxmlformats.org/markup-compatibility/2006">
              <mc:Choice xmlns:v="urn:schemas-microsoft-com:vml" Requires="v">
                <p:oleObj spid="_x0000_s18447" name="Worksheet" r:id="rId5" imgW="10539000" imgH="6100200" progId="Excel.Sheet.8">
                  <p:embed/>
                </p:oleObj>
              </mc:Choice>
              <mc:Fallback>
                <p:oleObj name="Worksheet" r:id="rId5" imgW="10539000" imgH="6100200" progId="Excel.Sheet.8">
                  <p:embed/>
                  <p:pic>
                    <p:nvPicPr>
                      <p:cNvPr id="0" name="Object 21"/>
                      <p:cNvPicPr>
                        <a:picLocks noChangeAspect="1" noChangeArrowheads="1"/>
                      </p:cNvPicPr>
                      <p:nvPr/>
                    </p:nvPicPr>
                    <p:blipFill>
                      <a:blip r:embed="rId6">
                        <a:extLst>
                          <a:ext uri="{28A0092B-C50C-407E-A947-70E740481C1C}">
                            <a14:useLocalDpi xmlns:a14="http://schemas.microsoft.com/office/drawing/2010/main" val="0"/>
                          </a:ext>
                        </a:extLst>
                      </a:blip>
                      <a:srcRect b="8096"/>
                      <a:stretch>
                        <a:fillRect/>
                      </a:stretch>
                    </p:blipFill>
                    <p:spPr bwMode="auto">
                      <a:xfrm>
                        <a:off x="0" y="1668463"/>
                        <a:ext cx="9144000" cy="5189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35" name="Rectangle 3"/>
          <p:cNvSpPr>
            <a:spLocks noGrp="1" noChangeArrowheads="1"/>
          </p:cNvSpPr>
          <p:nvPr>
            <p:ph type="title"/>
          </p:nvPr>
        </p:nvSpPr>
        <p:spPr>
          <a:xfrm>
            <a:off x="457200" y="0"/>
            <a:ext cx="8229600" cy="712788"/>
          </a:xfrm>
        </p:spPr>
        <p:txBody>
          <a:bodyPr/>
          <a:lstStyle/>
          <a:p>
            <a:pPr eaLnBrk="1" hangingPunct="1"/>
            <a:r>
              <a:rPr lang="en-US" altLang="en-US" sz="4000" b="1" smtClean="0"/>
              <a:t>Additional Output</a:t>
            </a:r>
          </a:p>
        </p:txBody>
      </p:sp>
      <p:sp>
        <p:nvSpPr>
          <p:cNvPr id="18436" name="Rectangle 5"/>
          <p:cNvSpPr>
            <a:spLocks noGrp="1" noChangeArrowheads="1"/>
          </p:cNvSpPr>
          <p:nvPr>
            <p:ph type="body" sz="half" idx="2"/>
          </p:nvPr>
        </p:nvSpPr>
        <p:spPr>
          <a:xfrm>
            <a:off x="1676400" y="1219200"/>
            <a:ext cx="5791200" cy="609600"/>
          </a:xfrm>
        </p:spPr>
        <p:txBody>
          <a:bodyPr/>
          <a:lstStyle/>
          <a:p>
            <a:pPr marL="0" indent="0" algn="ctr" eaLnBrk="1" hangingPunct="1">
              <a:lnSpc>
                <a:spcPct val="90000"/>
              </a:lnSpc>
              <a:buFont typeface="Wingdings" pitchFamily="2" charset="2"/>
              <a:buNone/>
            </a:pPr>
            <a:r>
              <a:rPr lang="en-US" altLang="en-US" smtClean="0"/>
              <a:t>Catchbasin Performance by Event</a:t>
            </a:r>
          </a:p>
        </p:txBody>
      </p:sp>
      <p:sp>
        <p:nvSpPr>
          <p:cNvPr id="2" name="Rectangle 1"/>
          <p:cNvSpPr/>
          <p:nvPr/>
        </p:nvSpPr>
        <p:spPr bwMode="auto">
          <a:xfrm>
            <a:off x="228600" y="4267200"/>
            <a:ext cx="4876800" cy="2590800"/>
          </a:xfrm>
          <a:prstGeom prst="rect">
            <a:avLst/>
          </a:prstGeom>
          <a:solidFill>
            <a:schemeClr val="bg1"/>
          </a:solidFill>
          <a:ln w="38100" cap="flat" cmpd="sng" algn="ctr">
            <a:noFill/>
            <a:prstDash val="solid"/>
            <a:round/>
            <a:headEnd type="none" w="med" len="med"/>
            <a:tailEnd type="triangle" w="med" len="med"/>
          </a:ln>
          <a:effectLst>
            <a:outerShdw blurRad="50800" dist="50800" dir="5400000" algn="ctr" rotWithShape="0">
              <a:schemeClr val="bg1"/>
            </a:outerShdw>
          </a:effectLst>
        </p:spPr>
        <p:txBody>
          <a:bodyPr>
            <a:spAutoFit/>
          </a:bodyPr>
          <a:lstStyle/>
          <a:p>
            <a:pPr algn="ctr" eaLnBrk="0" hangingPunct="0">
              <a:spcBef>
                <a:spcPct val="50000"/>
              </a:spcBef>
              <a:defRPr/>
            </a:pPr>
            <a:endParaRPr lang="en-US">
              <a:latin typeface="Arial" charset="0"/>
              <a:cs typeface="+mn-cs"/>
            </a:endParaRPr>
          </a:p>
        </p:txBody>
      </p:sp>
      <p:sp>
        <p:nvSpPr>
          <p:cNvPr id="7" name="Rectangle 4"/>
          <p:cNvSpPr txBox="1">
            <a:spLocks noChangeArrowheads="1"/>
          </p:cNvSpPr>
          <p:nvPr/>
        </p:nvSpPr>
        <p:spPr bwMode="auto">
          <a:xfrm>
            <a:off x="381000" y="4505325"/>
            <a:ext cx="6781800" cy="2124075"/>
          </a:xfrm>
          <a:prstGeom prst="rect">
            <a:avLst/>
          </a:prstGeom>
          <a:noFill/>
          <a:ln w="9525">
            <a:noFill/>
            <a:miter lim="800000"/>
            <a:headEnd/>
            <a:tailEnd/>
          </a:ln>
          <a:effectLst/>
        </p:spPr>
        <p:txBody>
          <a:bodyPr/>
          <a:lstStyle>
            <a:lvl1pPr marL="342900" indent="-342900" algn="l" rtl="0" eaLnBrk="0" fontAlgn="base" hangingPunct="0">
              <a:spcBef>
                <a:spcPct val="20000"/>
              </a:spcBef>
              <a:spcAft>
                <a:spcPct val="0"/>
              </a:spcAft>
              <a:buClr>
                <a:schemeClr val="hlink"/>
              </a:buClr>
              <a:buSzPct val="80000"/>
              <a:buFont typeface="Wingdings" pitchFamily="2" charset="2"/>
              <a:buChar char="Ø"/>
              <a:defRPr sz="28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4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Char char="•"/>
              <a:defRPr sz="20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18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Char char="•"/>
              <a:defRPr sz="18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18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18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18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1800">
                <a:solidFill>
                  <a:schemeClr val="tx1"/>
                </a:solidFill>
                <a:effectLst>
                  <a:outerShdw blurRad="38100" dist="38100" dir="2700000" algn="tl">
                    <a:srgbClr val="000000"/>
                  </a:outerShdw>
                </a:effectLst>
                <a:latin typeface="+mn-lt"/>
              </a:defRPr>
            </a:lvl9pPr>
          </a:lstStyle>
          <a:p>
            <a:pPr marL="0" indent="0" eaLnBrk="1" hangingPunct="1">
              <a:buFont typeface="Wingdings" pitchFamily="2" charset="2"/>
              <a:buNone/>
              <a:defRPr/>
            </a:pPr>
            <a:r>
              <a:rPr lang="en-US" dirty="0" smtClean="0">
                <a:effectLst/>
              </a:rPr>
              <a:t>Other Output Options</a:t>
            </a:r>
          </a:p>
          <a:p>
            <a:pPr eaLnBrk="1" hangingPunct="1">
              <a:buClrTx/>
              <a:defRPr/>
            </a:pPr>
            <a:r>
              <a:rPr lang="en-US" dirty="0" smtClean="0">
                <a:effectLst/>
              </a:rPr>
              <a:t>Stage-outflow data</a:t>
            </a:r>
          </a:p>
          <a:p>
            <a:pPr eaLnBrk="1" hangingPunct="1">
              <a:buClrTx/>
              <a:defRPr/>
            </a:pPr>
            <a:r>
              <a:rPr lang="en-US" dirty="0" smtClean="0">
                <a:effectLst/>
              </a:rPr>
              <a:t>Performance by time step</a:t>
            </a:r>
          </a:p>
          <a:p>
            <a:pPr eaLnBrk="1" hangingPunct="1">
              <a:buClrTx/>
              <a:defRPr/>
            </a:pPr>
            <a:r>
              <a:rPr lang="en-US" dirty="0" smtClean="0">
                <a:effectLst/>
              </a:rPr>
              <a:t>Stage-inflow data</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1300163"/>
            <a:ext cx="8229600" cy="1139825"/>
          </a:xfrm>
        </p:spPr>
        <p:txBody>
          <a:bodyPr/>
          <a:lstStyle/>
          <a:p>
            <a:pPr eaLnBrk="1" hangingPunct="1"/>
            <a:r>
              <a:rPr lang="en-US" altLang="en-US" sz="5400" b="1" smtClean="0"/>
              <a:t>Hydrodynamic Devices</a:t>
            </a:r>
          </a:p>
        </p:txBody>
      </p:sp>
      <p:pic>
        <p:nvPicPr>
          <p:cNvPr id="19459" name="Picture 13" descr="IMG_029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0" y="4495800"/>
            <a:ext cx="26670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9460" name="Object 20"/>
          <p:cNvGraphicFramePr>
            <a:graphicFrameLocks noGrp="1" noChangeAspect="1"/>
          </p:cNvGraphicFramePr>
          <p:nvPr>
            <p:ph sz="half" idx="4294967295"/>
          </p:nvPr>
        </p:nvGraphicFramePr>
        <p:xfrm>
          <a:off x="838200" y="4419600"/>
          <a:ext cx="1323975" cy="2057400"/>
        </p:xfrm>
        <a:graphic>
          <a:graphicData uri="http://schemas.openxmlformats.org/presentationml/2006/ole">
            <mc:AlternateContent xmlns:mc="http://schemas.openxmlformats.org/markup-compatibility/2006">
              <mc:Choice xmlns:v="urn:schemas-microsoft-com:vml" Requires="v">
                <p:oleObj spid="_x0000_s19470" name="Picture" r:id="rId5" imgW="3143162" imgH="4886457" progId="StaticEnhancedMetafile">
                  <p:embed/>
                </p:oleObj>
              </mc:Choice>
              <mc:Fallback>
                <p:oleObj name="Picture" r:id="rId5" imgW="3143162" imgH="4886457" progId="StaticEnhancedMetafile">
                  <p:embed/>
                  <p:pic>
                    <p:nvPicPr>
                      <p:cNvPr id="0" name="Object 20"/>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4419600"/>
                        <a:ext cx="1323975" cy="205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9461" name="Picture 12" descr="IMG_029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86400" y="2667000"/>
            <a:ext cx="33528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en-US" sz="4800" b="1" smtClean="0"/>
              <a:t>Research Results</a:t>
            </a:r>
          </a:p>
        </p:txBody>
      </p:sp>
      <p:sp>
        <p:nvSpPr>
          <p:cNvPr id="20483" name="Rectangle 3"/>
          <p:cNvSpPr>
            <a:spLocks noGrp="1" noChangeArrowheads="1"/>
          </p:cNvSpPr>
          <p:nvPr>
            <p:ph type="body" idx="1"/>
          </p:nvPr>
        </p:nvSpPr>
        <p:spPr>
          <a:xfrm>
            <a:off x="457200" y="1295400"/>
            <a:ext cx="8229600" cy="5334000"/>
          </a:xfrm>
        </p:spPr>
        <p:txBody>
          <a:bodyPr/>
          <a:lstStyle/>
          <a:p>
            <a:pPr eaLnBrk="1" hangingPunct="1"/>
            <a:r>
              <a:rPr lang="en-US" altLang="en-US" b="1" smtClean="0"/>
              <a:t>Clark (2006) evaluated the performance of inclined plate settlers for treating stormwater solids</a:t>
            </a:r>
          </a:p>
          <a:p>
            <a:pPr eaLnBrk="1" hangingPunct="1"/>
            <a:r>
              <a:rPr lang="en-US" altLang="en-US" b="1" smtClean="0"/>
              <a:t>Greb et al (1998) evaluated the performance of a hydrodynamic device in a City of Madison maintenance yard.</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3813"/>
            <a:ext cx="8077200" cy="681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9"/>
          <p:cNvSpPr>
            <a:spLocks noChangeArrowheads="1"/>
          </p:cNvSpPr>
          <p:nvPr/>
        </p:nvSpPr>
        <p:spPr bwMode="auto">
          <a:xfrm>
            <a:off x="609600" y="914400"/>
            <a:ext cx="2590800" cy="18288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21508" name="Line 10"/>
          <p:cNvSpPr>
            <a:spLocks noChangeShapeType="1"/>
          </p:cNvSpPr>
          <p:nvPr/>
        </p:nvSpPr>
        <p:spPr bwMode="auto">
          <a:xfrm flipH="1" flipV="1">
            <a:off x="2362200" y="2819400"/>
            <a:ext cx="228600" cy="1295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1509" name="Text Box 11"/>
          <p:cNvSpPr txBox="1">
            <a:spLocks noChangeArrowheads="1"/>
          </p:cNvSpPr>
          <p:nvPr/>
        </p:nvSpPr>
        <p:spPr bwMode="auto">
          <a:xfrm>
            <a:off x="1676400" y="4114800"/>
            <a:ext cx="2286000" cy="1311275"/>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000" b="1">
                <a:solidFill>
                  <a:srgbClr val="FF0000"/>
                </a:solidFill>
                <a:latin typeface="Arial" pitchFamily="34" charset="0"/>
              </a:rPr>
              <a:t>General Hydrodynamic Device Information</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306388"/>
            <a:ext cx="9144000" cy="760412"/>
          </a:xfrm>
        </p:spPr>
        <p:txBody>
          <a:bodyPr/>
          <a:lstStyle/>
          <a:p>
            <a:pPr algn="l" eaLnBrk="1" hangingPunct="1"/>
            <a:r>
              <a:rPr lang="en-US" altLang="en-US" sz="4000" b="1" smtClean="0"/>
              <a:t>We will cover . . .</a:t>
            </a:r>
          </a:p>
        </p:txBody>
      </p:sp>
      <p:sp>
        <p:nvSpPr>
          <p:cNvPr id="4099" name="Rectangle 3"/>
          <p:cNvSpPr>
            <a:spLocks noGrp="1" noChangeArrowheads="1"/>
          </p:cNvSpPr>
          <p:nvPr>
            <p:ph type="body" sz="half" idx="1"/>
          </p:nvPr>
        </p:nvSpPr>
        <p:spPr>
          <a:xfrm>
            <a:off x="762000" y="1600200"/>
            <a:ext cx="4114800" cy="4876800"/>
          </a:xfrm>
        </p:spPr>
        <p:txBody>
          <a:bodyPr/>
          <a:lstStyle/>
          <a:p>
            <a:pPr eaLnBrk="1" hangingPunct="1"/>
            <a:r>
              <a:rPr lang="en-US" altLang="en-US" b="1" smtClean="0"/>
              <a:t>Research Results</a:t>
            </a:r>
          </a:p>
          <a:p>
            <a:pPr eaLnBrk="1" hangingPunct="1"/>
            <a:r>
              <a:rPr lang="en-US" altLang="en-US" b="1" smtClean="0"/>
              <a:t>Entering Catchbasin Data into the Model</a:t>
            </a:r>
          </a:p>
          <a:p>
            <a:pPr eaLnBrk="1" hangingPunct="1"/>
            <a:r>
              <a:rPr lang="en-US" altLang="en-US" b="1" smtClean="0"/>
              <a:t>Model Output</a:t>
            </a:r>
          </a:p>
          <a:p>
            <a:pPr eaLnBrk="1" hangingPunct="1"/>
            <a:r>
              <a:rPr lang="en-US" altLang="en-US" b="1" smtClean="0"/>
              <a:t>Variable Sensitivity</a:t>
            </a:r>
          </a:p>
        </p:txBody>
      </p:sp>
      <p:pic>
        <p:nvPicPr>
          <p:cNvPr id="866313" name="Picture 9" descr="Vactor catchbasin clean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4122738"/>
            <a:ext cx="3581400"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3813"/>
            <a:ext cx="8077200" cy="681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Rectangle 9"/>
          <p:cNvSpPr>
            <a:spLocks noChangeArrowheads="1"/>
          </p:cNvSpPr>
          <p:nvPr/>
        </p:nvSpPr>
        <p:spPr bwMode="auto">
          <a:xfrm>
            <a:off x="533400" y="2743200"/>
            <a:ext cx="2667000" cy="38862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22532" name="Line 10"/>
          <p:cNvSpPr>
            <a:spLocks noChangeShapeType="1"/>
          </p:cNvSpPr>
          <p:nvPr/>
        </p:nvSpPr>
        <p:spPr bwMode="auto">
          <a:xfrm flipH="1">
            <a:off x="3200400" y="3657600"/>
            <a:ext cx="2209800" cy="2286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2533" name="Text Box 11"/>
          <p:cNvSpPr txBox="1">
            <a:spLocks noChangeArrowheads="1"/>
          </p:cNvSpPr>
          <p:nvPr/>
        </p:nvSpPr>
        <p:spPr bwMode="auto">
          <a:xfrm>
            <a:off x="5334000" y="3124200"/>
            <a:ext cx="2286000" cy="1920875"/>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000" b="1">
                <a:solidFill>
                  <a:srgbClr val="FF0000"/>
                </a:solidFill>
                <a:latin typeface="Arial" pitchFamily="34" charset="0"/>
              </a:rPr>
              <a:t>Single Chamber Device Characteristics with Maximum Flow to In-Line Sump</a:t>
            </a:r>
          </a:p>
        </p:txBody>
      </p:sp>
      <p:sp>
        <p:nvSpPr>
          <p:cNvPr id="22534" name="Text Box 12"/>
          <p:cNvSpPr txBox="1">
            <a:spLocks noChangeArrowheads="1"/>
          </p:cNvSpPr>
          <p:nvPr/>
        </p:nvSpPr>
        <p:spPr bwMode="auto">
          <a:xfrm>
            <a:off x="2209800" y="1447800"/>
            <a:ext cx="4724400" cy="822325"/>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400" b="1">
                <a:solidFill>
                  <a:srgbClr val="FF0000"/>
                </a:solidFill>
                <a:latin typeface="Arial" pitchFamily="34" charset="0"/>
              </a:rPr>
              <a:t>Defined Flow Diversion Geometry</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7" descr="Hydrodynamic Device-Overflow Stru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33363"/>
            <a:ext cx="8077200" cy="639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Rectangle 3"/>
          <p:cNvSpPr>
            <a:spLocks noChangeArrowheads="1"/>
          </p:cNvSpPr>
          <p:nvPr/>
        </p:nvSpPr>
        <p:spPr bwMode="auto">
          <a:xfrm>
            <a:off x="533400" y="2743200"/>
            <a:ext cx="2667000" cy="38862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23556" name="Line 4"/>
          <p:cNvSpPr>
            <a:spLocks noChangeShapeType="1"/>
          </p:cNvSpPr>
          <p:nvPr/>
        </p:nvSpPr>
        <p:spPr bwMode="auto">
          <a:xfrm flipH="1">
            <a:off x="3200400" y="3657600"/>
            <a:ext cx="2209800" cy="2286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3557" name="Text Box 5"/>
          <p:cNvSpPr txBox="1">
            <a:spLocks noChangeArrowheads="1"/>
          </p:cNvSpPr>
          <p:nvPr/>
        </p:nvSpPr>
        <p:spPr bwMode="auto">
          <a:xfrm>
            <a:off x="5334000" y="3124200"/>
            <a:ext cx="2286000" cy="1920875"/>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000" b="1">
                <a:solidFill>
                  <a:srgbClr val="FF0000"/>
                </a:solidFill>
                <a:latin typeface="Arial" pitchFamily="34" charset="0"/>
              </a:rPr>
              <a:t>Single Chamber Device Characteristics with Inflow Geometry Bypass Data</a:t>
            </a:r>
          </a:p>
        </p:txBody>
      </p:sp>
      <p:sp>
        <p:nvSpPr>
          <p:cNvPr id="23558" name="Text Box 8"/>
          <p:cNvSpPr txBox="1">
            <a:spLocks noChangeArrowheads="1"/>
          </p:cNvSpPr>
          <p:nvPr/>
        </p:nvSpPr>
        <p:spPr bwMode="auto">
          <a:xfrm>
            <a:off x="2209800" y="1447800"/>
            <a:ext cx="4724400" cy="822325"/>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400" b="1">
                <a:solidFill>
                  <a:srgbClr val="FF0000"/>
                </a:solidFill>
                <a:latin typeface="Arial" pitchFamily="34" charset="0"/>
              </a:rPr>
              <a:t>Defined Flow Diversion Geometry</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2" descr="Hydrodynamic Device-Overflow Stru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33363"/>
            <a:ext cx="8077200" cy="639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Rectangle 9"/>
          <p:cNvSpPr>
            <a:spLocks noChangeArrowheads="1"/>
          </p:cNvSpPr>
          <p:nvPr/>
        </p:nvSpPr>
        <p:spPr bwMode="auto">
          <a:xfrm>
            <a:off x="6248400" y="2819400"/>
            <a:ext cx="2286000" cy="32766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25604" name="Line 10"/>
          <p:cNvSpPr>
            <a:spLocks noChangeShapeType="1"/>
          </p:cNvSpPr>
          <p:nvPr/>
        </p:nvSpPr>
        <p:spPr bwMode="auto">
          <a:xfrm flipV="1">
            <a:off x="3962400" y="4495800"/>
            <a:ext cx="2286000" cy="2286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5605" name="Text Box 11"/>
          <p:cNvSpPr txBox="1">
            <a:spLocks noChangeArrowheads="1"/>
          </p:cNvSpPr>
          <p:nvPr/>
        </p:nvSpPr>
        <p:spPr bwMode="auto">
          <a:xfrm>
            <a:off x="1676400" y="4114800"/>
            <a:ext cx="2286000" cy="1311275"/>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000" b="1">
                <a:solidFill>
                  <a:srgbClr val="FF0000"/>
                </a:solidFill>
                <a:latin typeface="Arial" pitchFamily="34" charset="0"/>
              </a:rPr>
              <a:t>Hydrodynamic Proprietary Device Information</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2" descr="Hydrodynamic Device-Overflow Stru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33363"/>
            <a:ext cx="8077200" cy="639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Rectangle 9"/>
          <p:cNvSpPr>
            <a:spLocks noChangeArrowheads="1"/>
          </p:cNvSpPr>
          <p:nvPr/>
        </p:nvSpPr>
        <p:spPr bwMode="auto">
          <a:xfrm>
            <a:off x="5029200" y="533400"/>
            <a:ext cx="3505200" cy="22098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26628" name="Line 10"/>
          <p:cNvSpPr>
            <a:spLocks noChangeShapeType="1"/>
          </p:cNvSpPr>
          <p:nvPr/>
        </p:nvSpPr>
        <p:spPr bwMode="auto">
          <a:xfrm flipV="1">
            <a:off x="5410200" y="2781300"/>
            <a:ext cx="152400" cy="1295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6629" name="Text Box 11"/>
          <p:cNvSpPr txBox="1">
            <a:spLocks noChangeArrowheads="1"/>
          </p:cNvSpPr>
          <p:nvPr/>
        </p:nvSpPr>
        <p:spPr bwMode="auto">
          <a:xfrm>
            <a:off x="3581400" y="4114800"/>
            <a:ext cx="2286000" cy="1006475"/>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000" b="1">
                <a:solidFill>
                  <a:srgbClr val="FF0000"/>
                </a:solidFill>
                <a:latin typeface="Arial" pitchFamily="34" charset="0"/>
              </a:rPr>
              <a:t>Hydrodynamic Device Cleaning Information</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ydrodynamic Device-Overflow Struct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236538"/>
            <a:ext cx="8077200" cy="639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Line 3"/>
          <p:cNvSpPr>
            <a:spLocks noChangeShapeType="1"/>
          </p:cNvSpPr>
          <p:nvPr/>
        </p:nvSpPr>
        <p:spPr bwMode="auto">
          <a:xfrm flipV="1">
            <a:off x="4572000" y="2819400"/>
            <a:ext cx="0" cy="12192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7652" name="Text Box 4"/>
          <p:cNvSpPr txBox="1">
            <a:spLocks noChangeArrowheads="1"/>
          </p:cNvSpPr>
          <p:nvPr/>
        </p:nvSpPr>
        <p:spPr bwMode="auto">
          <a:xfrm>
            <a:off x="3581400" y="4114800"/>
            <a:ext cx="3276600" cy="1016000"/>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000" b="1">
                <a:solidFill>
                  <a:srgbClr val="FF0000"/>
                </a:solidFill>
                <a:latin typeface="Arial" pitchFamily="34" charset="0"/>
              </a:rPr>
              <a:t>Hydrodynamic Device with Lamella Plates or Settling Tubes</a:t>
            </a:r>
          </a:p>
        </p:txBody>
      </p:sp>
      <p:sp>
        <p:nvSpPr>
          <p:cNvPr id="27653" name="Rectangle 5"/>
          <p:cNvSpPr>
            <a:spLocks noChangeArrowheads="1"/>
          </p:cNvSpPr>
          <p:nvPr/>
        </p:nvSpPr>
        <p:spPr bwMode="auto">
          <a:xfrm>
            <a:off x="3279775" y="685800"/>
            <a:ext cx="1676400" cy="21336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Lamella Plat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2286000"/>
            <a:ext cx="4543425"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Text Box 3"/>
          <p:cNvSpPr txBox="1">
            <a:spLocks noChangeArrowheads="1"/>
          </p:cNvSpPr>
          <p:nvPr/>
        </p:nvSpPr>
        <p:spPr bwMode="auto">
          <a:xfrm>
            <a:off x="304800" y="4800600"/>
            <a:ext cx="365760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spcBef>
                <a:spcPct val="50000"/>
              </a:spcBef>
            </a:pPr>
            <a:r>
              <a:rPr lang="en-US" altLang="en-US" sz="2000" b="1">
                <a:latin typeface="Arial" pitchFamily="34" charset="0"/>
              </a:rPr>
              <a:t>Increase the effective surface area of the device by the number of times a vertical line crosses a plate or tube</a:t>
            </a:r>
          </a:p>
        </p:txBody>
      </p:sp>
      <p:sp>
        <p:nvSpPr>
          <p:cNvPr id="28676" name="Line 4"/>
          <p:cNvSpPr>
            <a:spLocks noChangeShapeType="1"/>
          </p:cNvSpPr>
          <p:nvPr/>
        </p:nvSpPr>
        <p:spPr bwMode="auto">
          <a:xfrm flipV="1">
            <a:off x="3657600" y="4648200"/>
            <a:ext cx="2971800" cy="914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31749" name="Text Box 5"/>
          <p:cNvSpPr txBox="1">
            <a:spLocks noChangeArrowheads="1"/>
          </p:cNvSpPr>
          <p:nvPr/>
        </p:nvSpPr>
        <p:spPr bwMode="auto">
          <a:xfrm>
            <a:off x="0" y="609600"/>
            <a:ext cx="5334000" cy="646113"/>
          </a:xfrm>
          <a:prstGeom prst="rect">
            <a:avLst/>
          </a:prstGeom>
          <a:solidFill>
            <a:schemeClr val="bg1"/>
          </a:solidFill>
          <a:ln w="38100">
            <a:noFill/>
            <a:miter lim="800000"/>
            <a:headEnd/>
            <a:tailEnd/>
          </a:ln>
        </p:spPr>
        <p:txBody>
          <a:bodyPr>
            <a:spAutoFit/>
          </a:bodyPr>
          <a:lstStyle/>
          <a:p>
            <a:pPr algn="ctr">
              <a:defRPr/>
            </a:pPr>
            <a:r>
              <a:rPr lang="en-US" sz="3600" b="1" dirty="0">
                <a:latin typeface="+mj-lt"/>
                <a:ea typeface="+mj-ea"/>
                <a:cs typeface="+mj-cs"/>
              </a:rPr>
              <a:t>What are Lamella Plates?</a:t>
            </a:r>
          </a:p>
        </p:txBody>
      </p:sp>
      <p:sp>
        <p:nvSpPr>
          <p:cNvPr id="28678" name="Text Box 6"/>
          <p:cNvSpPr txBox="1">
            <a:spLocks noChangeArrowheads="1"/>
          </p:cNvSpPr>
          <p:nvPr/>
        </p:nvSpPr>
        <p:spPr bwMode="auto">
          <a:xfrm>
            <a:off x="228600" y="1905000"/>
            <a:ext cx="3657600" cy="2682875"/>
          </a:xfrm>
          <a:prstGeom prst="rect">
            <a:avLst/>
          </a:prstGeom>
          <a:solidFill>
            <a:schemeClr val="bg1"/>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000" b="1">
                <a:latin typeface="Arial" pitchFamily="34" charset="0"/>
              </a:rPr>
              <a:t>Key Variables</a:t>
            </a:r>
          </a:p>
          <a:p>
            <a:pPr>
              <a:spcBef>
                <a:spcPct val="50000"/>
              </a:spcBef>
              <a:buFontTx/>
              <a:buChar char="•"/>
            </a:pPr>
            <a:r>
              <a:rPr lang="en-US" altLang="en-US" sz="2000" b="1">
                <a:latin typeface="Arial" pitchFamily="34" charset="0"/>
              </a:rPr>
              <a:t>Fraction of device area with plates or tubes</a:t>
            </a:r>
          </a:p>
          <a:p>
            <a:pPr>
              <a:spcBef>
                <a:spcPct val="50000"/>
              </a:spcBef>
              <a:buFontTx/>
              <a:buChar char="•"/>
            </a:pPr>
            <a:r>
              <a:rPr lang="en-US" altLang="en-US" sz="2000" b="1">
                <a:latin typeface="Arial" pitchFamily="34" charset="0"/>
              </a:rPr>
              <a:t>Average tube diameter or distance between plates</a:t>
            </a:r>
          </a:p>
          <a:p>
            <a:pPr>
              <a:spcBef>
                <a:spcPct val="50000"/>
              </a:spcBef>
              <a:buFontTx/>
              <a:buChar char="•"/>
            </a:pPr>
            <a:r>
              <a:rPr lang="en-US" altLang="en-US" sz="2000" b="1">
                <a:latin typeface="Arial" pitchFamily="34" charset="0"/>
              </a:rPr>
              <a:t>Number of plates or tubes in a vertical line</a:t>
            </a:r>
          </a:p>
        </p:txBody>
      </p:sp>
      <p:pic>
        <p:nvPicPr>
          <p:cNvPr id="28679" name="Picture 7" descr="IMG_029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152400"/>
            <a:ext cx="25146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3938" y="1068388"/>
            <a:ext cx="7096125" cy="561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3"/>
          <p:cNvSpPr txBox="1">
            <a:spLocks noChangeArrowheads="1"/>
          </p:cNvSpPr>
          <p:nvPr/>
        </p:nvSpPr>
        <p:spPr bwMode="auto">
          <a:xfrm>
            <a:off x="798513" y="238125"/>
            <a:ext cx="7543800" cy="646113"/>
          </a:xfrm>
          <a:prstGeom prst="rect">
            <a:avLst/>
          </a:prstGeom>
          <a:noFill/>
          <a:ln w="9525">
            <a:noFill/>
            <a:miter lim="800000"/>
            <a:headEnd/>
            <a:tailEnd/>
          </a:ln>
        </p:spPr>
        <p:txBody>
          <a:bodyPr>
            <a:spAutoFit/>
          </a:bodyPr>
          <a:lstStyle/>
          <a:p>
            <a:pPr algn="ctr">
              <a:defRPr/>
            </a:pPr>
            <a:r>
              <a:rPr lang="en-US" sz="3600" b="1" dirty="0">
                <a:latin typeface="+mj-lt"/>
                <a:ea typeface="+mj-ea"/>
                <a:cs typeface="+mj-cs"/>
              </a:rPr>
              <a:t>Detailed Output Options</a:t>
            </a:r>
          </a:p>
        </p:txBody>
      </p:sp>
      <p:sp>
        <p:nvSpPr>
          <p:cNvPr id="29700" name="Rectangle 5"/>
          <p:cNvSpPr>
            <a:spLocks noChangeArrowheads="1"/>
          </p:cNvSpPr>
          <p:nvPr/>
        </p:nvSpPr>
        <p:spPr bwMode="auto">
          <a:xfrm>
            <a:off x="3470275" y="3621088"/>
            <a:ext cx="1676400" cy="904875"/>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29701" name="Rectangle 5"/>
          <p:cNvSpPr>
            <a:spLocks noChangeArrowheads="1"/>
          </p:cNvSpPr>
          <p:nvPr/>
        </p:nvSpPr>
        <p:spPr bwMode="auto">
          <a:xfrm>
            <a:off x="1295400" y="2921000"/>
            <a:ext cx="1676400" cy="904875"/>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1300163"/>
            <a:ext cx="8229600" cy="1139825"/>
          </a:xfrm>
        </p:spPr>
        <p:txBody>
          <a:bodyPr/>
          <a:lstStyle/>
          <a:p>
            <a:pPr eaLnBrk="1" hangingPunct="1"/>
            <a:r>
              <a:rPr lang="en-US" altLang="en-US" sz="5400" b="1" smtClean="0"/>
              <a:t>Catchbasins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tLang="en-US" sz="4000" b="1" smtClean="0"/>
              <a:t>Research Results</a:t>
            </a:r>
          </a:p>
        </p:txBody>
      </p:sp>
      <p:sp>
        <p:nvSpPr>
          <p:cNvPr id="6147" name="Rectangle 3"/>
          <p:cNvSpPr>
            <a:spLocks noGrp="1" noChangeArrowheads="1"/>
          </p:cNvSpPr>
          <p:nvPr>
            <p:ph type="body" idx="1"/>
          </p:nvPr>
        </p:nvSpPr>
        <p:spPr>
          <a:xfrm>
            <a:off x="457200" y="1295400"/>
            <a:ext cx="8229600" cy="5334000"/>
          </a:xfrm>
        </p:spPr>
        <p:txBody>
          <a:bodyPr/>
          <a:lstStyle/>
          <a:p>
            <a:pPr eaLnBrk="1" hangingPunct="1"/>
            <a:r>
              <a:rPr lang="en-US" altLang="en-US" b="1" smtClean="0"/>
              <a:t>A New Jersey study (Pitt, et al, 1994) found average removal rates of 32% for suspended solids using catchbasins with a suitable sump.</a:t>
            </a:r>
          </a:p>
          <a:p>
            <a:pPr eaLnBrk="1" hangingPunct="1"/>
            <a:r>
              <a:rPr lang="en-US" altLang="en-US" b="1" smtClean="0"/>
              <a:t>Pitt &amp; Shawley (1982) found cleaning catchbasin twice per year reduced total residue yields between 10% and 25%.</a:t>
            </a:r>
          </a:p>
          <a:p>
            <a:pPr eaLnBrk="1" hangingPunct="1"/>
            <a:r>
              <a:rPr lang="en-US" altLang="en-US" b="1" smtClean="0"/>
              <a:t>Pitt &amp; Field (2004) found sediment in catchbasins were the largest particles washed from streets.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en-US" sz="4000" b="1" smtClean="0"/>
              <a:t>Catchbasins . . .</a:t>
            </a:r>
          </a:p>
        </p:txBody>
      </p:sp>
      <p:sp>
        <p:nvSpPr>
          <p:cNvPr id="7171" name="Rectangle 3"/>
          <p:cNvSpPr>
            <a:spLocks noGrp="1" noChangeArrowheads="1"/>
          </p:cNvSpPr>
          <p:nvPr>
            <p:ph type="body" idx="1"/>
          </p:nvPr>
        </p:nvSpPr>
        <p:spPr>
          <a:xfrm>
            <a:off x="304800" y="1600200"/>
            <a:ext cx="3505200" cy="5029200"/>
          </a:xfrm>
        </p:spPr>
        <p:txBody>
          <a:bodyPr/>
          <a:lstStyle/>
          <a:p>
            <a:pPr eaLnBrk="1" hangingPunct="1">
              <a:lnSpc>
                <a:spcPct val="90000"/>
              </a:lnSpc>
            </a:pPr>
            <a:r>
              <a:rPr lang="en-US" altLang="en-US" smtClean="0"/>
              <a:t>Are Inlets or Manholes</a:t>
            </a:r>
          </a:p>
          <a:p>
            <a:pPr eaLnBrk="1" hangingPunct="1">
              <a:lnSpc>
                <a:spcPct val="90000"/>
              </a:lnSpc>
            </a:pPr>
            <a:r>
              <a:rPr lang="en-US" altLang="en-US" smtClean="0"/>
              <a:t>Must Contain a Sump</a:t>
            </a:r>
          </a:p>
          <a:p>
            <a:pPr eaLnBrk="1" hangingPunct="1">
              <a:lnSpc>
                <a:spcPct val="90000"/>
              </a:lnSpc>
            </a:pPr>
            <a:r>
              <a:rPr lang="en-US" altLang="en-US" smtClean="0"/>
              <a:t>Are not very useful if streets are also swept</a:t>
            </a:r>
          </a:p>
          <a:p>
            <a:pPr eaLnBrk="1" hangingPunct="1">
              <a:lnSpc>
                <a:spcPct val="90000"/>
              </a:lnSpc>
            </a:pPr>
            <a:r>
              <a:rPr lang="en-US" altLang="en-US" smtClean="0"/>
              <a:t>Are applied as drainage controls</a:t>
            </a:r>
          </a:p>
        </p:txBody>
      </p:sp>
      <p:pic>
        <p:nvPicPr>
          <p:cNvPr id="7172" name="Picture 4" descr="Catch Basin Image"/>
          <p:cNvPicPr>
            <a:picLocks noChangeAspect="1" noChangeArrowheads="1"/>
          </p:cNvPicPr>
          <p:nvPr/>
        </p:nvPicPr>
        <p:blipFill>
          <a:blip r:embed="rId3" cstate="print">
            <a:extLst>
              <a:ext uri="{28A0092B-C50C-407E-A947-70E740481C1C}">
                <a14:useLocalDpi xmlns:a14="http://schemas.microsoft.com/office/drawing/2010/main" val="0"/>
              </a:ext>
            </a:extLst>
          </a:blip>
          <a:srcRect l="7382" t="9685" r="7727" b="28572"/>
          <a:stretch>
            <a:fillRect/>
          </a:stretch>
        </p:blipFill>
        <p:spPr bwMode="auto">
          <a:xfrm>
            <a:off x="3886200" y="1633538"/>
            <a:ext cx="50292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0450" name="Rectangle 2"/>
          <p:cNvSpPr>
            <a:spLocks noChangeArrowheads="1"/>
          </p:cNvSpPr>
          <p:nvPr/>
        </p:nvSpPr>
        <p:spPr bwMode="auto">
          <a:xfrm>
            <a:off x="0" y="228600"/>
            <a:ext cx="9144000" cy="762000"/>
          </a:xfrm>
          <a:prstGeom prst="rect">
            <a:avLst/>
          </a:prstGeom>
          <a:noFill/>
          <a:ln w="9525">
            <a:noFill/>
            <a:miter lim="800000"/>
            <a:headEnd/>
            <a:tailEnd/>
          </a:ln>
          <a:effectLst/>
        </p:spPr>
        <p:txBody>
          <a:bodyPr anchor="b"/>
          <a:lstStyle/>
          <a:p>
            <a:pPr algn="ctr">
              <a:defRPr/>
            </a:pPr>
            <a:r>
              <a:rPr lang="en-US" sz="4000" b="1" dirty="0">
                <a:latin typeface="+mj-lt"/>
                <a:ea typeface="+mj-ea"/>
                <a:cs typeface="+mj-cs"/>
              </a:rPr>
              <a:t>Effect of Drainage System Configuration</a:t>
            </a:r>
          </a:p>
        </p:txBody>
      </p:sp>
      <p:grpSp>
        <p:nvGrpSpPr>
          <p:cNvPr id="2" name="Group 6"/>
          <p:cNvGrpSpPr>
            <a:grpSpLocks/>
          </p:cNvGrpSpPr>
          <p:nvPr/>
        </p:nvGrpSpPr>
        <p:grpSpPr bwMode="auto">
          <a:xfrm>
            <a:off x="157163" y="1158875"/>
            <a:ext cx="4267200" cy="1966913"/>
            <a:chOff x="2976" y="1440"/>
            <a:chExt cx="2688" cy="1239"/>
          </a:xfrm>
        </p:grpSpPr>
        <p:sp>
          <p:nvSpPr>
            <p:cNvPr id="8228" name="Line 7"/>
            <p:cNvSpPr>
              <a:spLocks noChangeShapeType="1"/>
            </p:cNvSpPr>
            <p:nvPr/>
          </p:nvSpPr>
          <p:spPr bwMode="auto">
            <a:xfrm>
              <a:off x="3312" y="2064"/>
              <a:ext cx="2016"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8229" name="Line 8"/>
            <p:cNvSpPr>
              <a:spLocks noChangeShapeType="1"/>
            </p:cNvSpPr>
            <p:nvPr/>
          </p:nvSpPr>
          <p:spPr bwMode="auto">
            <a:xfrm>
              <a:off x="4848" y="2160"/>
              <a:ext cx="288" cy="0"/>
            </a:xfrm>
            <a:prstGeom prst="line">
              <a:avLst/>
            </a:prstGeom>
            <a:noFill/>
            <a:ln w="38100">
              <a:solidFill>
                <a:srgbClr val="FF0000"/>
              </a:solidFill>
              <a:round/>
              <a:headEnd/>
              <a:tailEnd type="stealth" w="med" len="med"/>
            </a:ln>
            <a:extLst>
              <a:ext uri="{909E8E84-426E-40DD-AFC4-6F175D3DCCD1}">
                <a14:hiddenFill xmlns:a14="http://schemas.microsoft.com/office/drawing/2010/main">
                  <a:noFill/>
                </a14:hiddenFill>
              </a:ext>
            </a:extLst>
          </p:spPr>
          <p:txBody>
            <a:bodyPr>
              <a:spAutoFit/>
            </a:bodyPr>
            <a:lstStyle/>
            <a:p>
              <a:endParaRPr lang="en-US"/>
            </a:p>
          </p:txBody>
        </p:sp>
        <p:sp>
          <p:nvSpPr>
            <p:cNvPr id="8230" name="Line 9"/>
            <p:cNvSpPr>
              <a:spLocks noChangeShapeType="1"/>
            </p:cNvSpPr>
            <p:nvPr/>
          </p:nvSpPr>
          <p:spPr bwMode="auto">
            <a:xfrm>
              <a:off x="3312" y="1728"/>
              <a:ext cx="0" cy="672"/>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8231" name="Line 10"/>
            <p:cNvSpPr>
              <a:spLocks noChangeShapeType="1"/>
            </p:cNvSpPr>
            <p:nvPr/>
          </p:nvSpPr>
          <p:spPr bwMode="auto">
            <a:xfrm>
              <a:off x="2976" y="2400"/>
              <a:ext cx="2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8232" name="Line 11"/>
            <p:cNvSpPr>
              <a:spLocks noChangeShapeType="1"/>
            </p:cNvSpPr>
            <p:nvPr/>
          </p:nvSpPr>
          <p:spPr bwMode="auto">
            <a:xfrm>
              <a:off x="4320" y="1728"/>
              <a:ext cx="0" cy="672"/>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8233" name="Rectangle 12"/>
            <p:cNvSpPr>
              <a:spLocks noChangeArrowheads="1"/>
            </p:cNvSpPr>
            <p:nvPr/>
          </p:nvSpPr>
          <p:spPr bwMode="auto">
            <a:xfrm>
              <a:off x="3264" y="2352"/>
              <a:ext cx="96" cy="48"/>
            </a:xfrm>
            <a:prstGeom prst="rect">
              <a:avLst/>
            </a:prstGeom>
            <a:solidFill>
              <a:srgbClr val="FF0000"/>
            </a:solidFill>
            <a:ln w="38100">
              <a:solidFill>
                <a:srgbClr val="FF0000"/>
              </a:solidFill>
              <a:miter lim="800000"/>
              <a:headEnd/>
              <a:tailEnd/>
            </a:ln>
          </p:spPr>
          <p:txBody>
            <a:bodyPr wrap="none"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8234" name="Rectangle 13"/>
            <p:cNvSpPr>
              <a:spLocks noChangeArrowheads="1"/>
            </p:cNvSpPr>
            <p:nvPr/>
          </p:nvSpPr>
          <p:spPr bwMode="auto">
            <a:xfrm>
              <a:off x="4272" y="1728"/>
              <a:ext cx="96" cy="48"/>
            </a:xfrm>
            <a:prstGeom prst="rect">
              <a:avLst/>
            </a:prstGeom>
            <a:solidFill>
              <a:srgbClr val="FF0000"/>
            </a:solidFill>
            <a:ln w="38100">
              <a:solidFill>
                <a:srgbClr val="FF0000"/>
              </a:solidFill>
              <a:miter lim="800000"/>
              <a:headEnd/>
              <a:tailEnd/>
            </a:ln>
          </p:spPr>
          <p:txBody>
            <a:bodyPr wrap="none"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8235" name="Rectangle 14"/>
            <p:cNvSpPr>
              <a:spLocks noChangeArrowheads="1"/>
            </p:cNvSpPr>
            <p:nvPr/>
          </p:nvSpPr>
          <p:spPr bwMode="auto">
            <a:xfrm>
              <a:off x="4272" y="2352"/>
              <a:ext cx="96" cy="48"/>
            </a:xfrm>
            <a:prstGeom prst="rect">
              <a:avLst/>
            </a:prstGeom>
            <a:solidFill>
              <a:srgbClr val="FF0000"/>
            </a:solidFill>
            <a:ln w="38100">
              <a:solidFill>
                <a:srgbClr val="FF0000"/>
              </a:solidFill>
              <a:miter lim="800000"/>
              <a:headEnd/>
              <a:tailEnd/>
            </a:ln>
          </p:spPr>
          <p:txBody>
            <a:bodyPr wrap="none"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8236" name="Rectangle 15"/>
            <p:cNvSpPr>
              <a:spLocks noChangeArrowheads="1"/>
            </p:cNvSpPr>
            <p:nvPr/>
          </p:nvSpPr>
          <p:spPr bwMode="auto">
            <a:xfrm>
              <a:off x="3264" y="1728"/>
              <a:ext cx="96" cy="48"/>
            </a:xfrm>
            <a:prstGeom prst="rect">
              <a:avLst/>
            </a:prstGeom>
            <a:solidFill>
              <a:srgbClr val="FF0000"/>
            </a:solidFill>
            <a:ln w="38100">
              <a:solidFill>
                <a:srgbClr val="FF0000"/>
              </a:solidFill>
              <a:miter lim="800000"/>
              <a:headEnd/>
              <a:tailEnd/>
            </a:ln>
          </p:spPr>
          <p:txBody>
            <a:bodyPr wrap="none"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8237" name="Oval 16"/>
            <p:cNvSpPr>
              <a:spLocks noChangeArrowheads="1"/>
            </p:cNvSpPr>
            <p:nvPr/>
          </p:nvSpPr>
          <p:spPr bwMode="auto">
            <a:xfrm>
              <a:off x="3285" y="2030"/>
              <a:ext cx="58" cy="58"/>
            </a:xfrm>
            <a:prstGeom prst="ellipse">
              <a:avLst/>
            </a:prstGeom>
            <a:solidFill>
              <a:srgbClr val="FF0000"/>
            </a:solidFill>
            <a:ln w="38100">
              <a:solidFill>
                <a:srgbClr val="FF0000"/>
              </a:solidFill>
              <a:round/>
              <a:headEnd/>
              <a:tailEnd/>
            </a:ln>
          </p:spPr>
          <p:txBody>
            <a:bodyPr wrap="none"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8238" name="Oval 17"/>
            <p:cNvSpPr>
              <a:spLocks noChangeArrowheads="1"/>
            </p:cNvSpPr>
            <p:nvPr/>
          </p:nvSpPr>
          <p:spPr bwMode="auto">
            <a:xfrm>
              <a:off x="4286" y="2036"/>
              <a:ext cx="58" cy="58"/>
            </a:xfrm>
            <a:prstGeom prst="ellipse">
              <a:avLst/>
            </a:prstGeom>
            <a:solidFill>
              <a:srgbClr val="FF0000"/>
            </a:solidFill>
            <a:ln w="38100">
              <a:solidFill>
                <a:srgbClr val="FF0000"/>
              </a:solidFill>
              <a:round/>
              <a:headEnd/>
              <a:tailEnd/>
            </a:ln>
          </p:spPr>
          <p:txBody>
            <a:bodyPr wrap="none"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8239" name="Line 18"/>
            <p:cNvSpPr>
              <a:spLocks noChangeShapeType="1"/>
            </p:cNvSpPr>
            <p:nvPr/>
          </p:nvSpPr>
          <p:spPr bwMode="auto">
            <a:xfrm>
              <a:off x="2981" y="1726"/>
              <a:ext cx="2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8240" name="Line 19"/>
            <p:cNvSpPr>
              <a:spLocks noChangeShapeType="1"/>
            </p:cNvSpPr>
            <p:nvPr/>
          </p:nvSpPr>
          <p:spPr bwMode="auto">
            <a:xfrm flipH="1">
              <a:off x="4381" y="1920"/>
              <a:ext cx="240" cy="96"/>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8241" name="Text Box 20"/>
            <p:cNvSpPr txBox="1">
              <a:spLocks noChangeArrowheads="1"/>
            </p:cNvSpPr>
            <p:nvPr/>
          </p:nvSpPr>
          <p:spPr bwMode="auto">
            <a:xfrm>
              <a:off x="4608" y="1776"/>
              <a:ext cx="86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spcBef>
                  <a:spcPct val="50000"/>
                </a:spcBef>
              </a:pPr>
              <a:r>
                <a:rPr lang="en-US" altLang="en-US" b="1">
                  <a:solidFill>
                    <a:srgbClr val="FF0000"/>
                  </a:solidFill>
                  <a:latin typeface="Arial" pitchFamily="34" charset="0"/>
                </a:rPr>
                <a:t>Manholes</a:t>
              </a:r>
            </a:p>
          </p:txBody>
        </p:sp>
        <p:sp>
          <p:nvSpPr>
            <p:cNvPr id="8242" name="Text Box 21"/>
            <p:cNvSpPr txBox="1">
              <a:spLocks noChangeArrowheads="1"/>
            </p:cNvSpPr>
            <p:nvPr/>
          </p:nvSpPr>
          <p:spPr bwMode="auto">
            <a:xfrm>
              <a:off x="3024" y="1440"/>
              <a:ext cx="264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400" b="1">
                  <a:solidFill>
                    <a:srgbClr val="FF0000"/>
                  </a:solidFill>
                  <a:latin typeface="Arial" pitchFamily="34" charset="0"/>
                </a:rPr>
                <a:t>Parallel Collection System</a:t>
              </a:r>
            </a:p>
          </p:txBody>
        </p:sp>
        <p:sp>
          <p:nvSpPr>
            <p:cNvPr id="8243" name="Line 22"/>
            <p:cNvSpPr>
              <a:spLocks noChangeShapeType="1"/>
            </p:cNvSpPr>
            <p:nvPr/>
          </p:nvSpPr>
          <p:spPr bwMode="auto">
            <a:xfrm flipH="1" flipV="1">
              <a:off x="3408" y="2448"/>
              <a:ext cx="240" cy="96"/>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8244" name="Text Box 23"/>
            <p:cNvSpPr txBox="1">
              <a:spLocks noChangeArrowheads="1"/>
            </p:cNvSpPr>
            <p:nvPr/>
          </p:nvSpPr>
          <p:spPr bwMode="auto">
            <a:xfrm>
              <a:off x="3648" y="2448"/>
              <a:ext cx="187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spcBef>
                  <a:spcPct val="50000"/>
                </a:spcBef>
              </a:pPr>
              <a:r>
                <a:rPr lang="en-US" altLang="en-US" b="1">
                  <a:solidFill>
                    <a:srgbClr val="FF0000"/>
                  </a:solidFill>
                  <a:latin typeface="Arial" pitchFamily="34" charset="0"/>
                </a:rPr>
                <a:t>Inlets with Sumps</a:t>
              </a:r>
            </a:p>
          </p:txBody>
        </p:sp>
      </p:grpSp>
      <p:grpSp>
        <p:nvGrpSpPr>
          <p:cNvPr id="3" name="Group 24"/>
          <p:cNvGrpSpPr>
            <a:grpSpLocks/>
          </p:cNvGrpSpPr>
          <p:nvPr/>
        </p:nvGrpSpPr>
        <p:grpSpPr bwMode="auto">
          <a:xfrm>
            <a:off x="4708525" y="1362075"/>
            <a:ext cx="4343400" cy="1603375"/>
            <a:chOff x="3024" y="2926"/>
            <a:chExt cx="2736" cy="1010"/>
          </a:xfrm>
        </p:grpSpPr>
        <p:sp>
          <p:nvSpPr>
            <p:cNvPr id="8217" name="Line 25"/>
            <p:cNvSpPr>
              <a:spLocks noChangeShapeType="1"/>
            </p:cNvSpPr>
            <p:nvPr/>
          </p:nvSpPr>
          <p:spPr bwMode="auto">
            <a:xfrm>
              <a:off x="4896" y="3479"/>
              <a:ext cx="288" cy="0"/>
            </a:xfrm>
            <a:prstGeom prst="line">
              <a:avLst/>
            </a:prstGeom>
            <a:noFill/>
            <a:ln w="38100">
              <a:solidFill>
                <a:srgbClr val="FF0000"/>
              </a:solidFill>
              <a:round/>
              <a:headEnd/>
              <a:tailEnd type="stealth" w="med" len="med"/>
            </a:ln>
            <a:extLst>
              <a:ext uri="{909E8E84-426E-40DD-AFC4-6F175D3DCCD1}">
                <a14:hiddenFill xmlns:a14="http://schemas.microsoft.com/office/drawing/2010/main">
                  <a:noFill/>
                </a14:hiddenFill>
              </a:ext>
            </a:extLst>
          </p:spPr>
          <p:txBody>
            <a:bodyPr>
              <a:spAutoFit/>
            </a:bodyPr>
            <a:lstStyle/>
            <a:p>
              <a:endParaRPr lang="en-US"/>
            </a:p>
          </p:txBody>
        </p:sp>
        <p:sp>
          <p:nvSpPr>
            <p:cNvPr id="8218" name="Line 26"/>
            <p:cNvSpPr>
              <a:spLocks noChangeShapeType="1"/>
            </p:cNvSpPr>
            <p:nvPr/>
          </p:nvSpPr>
          <p:spPr bwMode="auto">
            <a:xfrm>
              <a:off x="3360" y="2928"/>
              <a:ext cx="0" cy="672"/>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8219" name="Line 27"/>
            <p:cNvSpPr>
              <a:spLocks noChangeShapeType="1"/>
            </p:cNvSpPr>
            <p:nvPr/>
          </p:nvSpPr>
          <p:spPr bwMode="auto">
            <a:xfrm>
              <a:off x="3024" y="3600"/>
              <a:ext cx="2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8220" name="Line 28"/>
            <p:cNvSpPr>
              <a:spLocks noChangeShapeType="1"/>
            </p:cNvSpPr>
            <p:nvPr/>
          </p:nvSpPr>
          <p:spPr bwMode="auto">
            <a:xfrm>
              <a:off x="4368" y="2928"/>
              <a:ext cx="0" cy="672"/>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8221" name="Rectangle 29"/>
            <p:cNvSpPr>
              <a:spLocks noChangeArrowheads="1"/>
            </p:cNvSpPr>
            <p:nvPr/>
          </p:nvSpPr>
          <p:spPr bwMode="auto">
            <a:xfrm>
              <a:off x="3312" y="3552"/>
              <a:ext cx="96" cy="48"/>
            </a:xfrm>
            <a:prstGeom prst="rect">
              <a:avLst/>
            </a:prstGeom>
            <a:solidFill>
              <a:srgbClr val="FF0000"/>
            </a:solidFill>
            <a:ln w="38100">
              <a:solidFill>
                <a:srgbClr val="FF0000"/>
              </a:solidFill>
              <a:miter lim="800000"/>
              <a:headEnd/>
              <a:tailEnd/>
            </a:ln>
          </p:spPr>
          <p:txBody>
            <a:bodyPr wrap="none"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8222" name="Rectangle 30"/>
            <p:cNvSpPr>
              <a:spLocks noChangeArrowheads="1"/>
            </p:cNvSpPr>
            <p:nvPr/>
          </p:nvSpPr>
          <p:spPr bwMode="auto">
            <a:xfrm>
              <a:off x="4320" y="2928"/>
              <a:ext cx="96" cy="48"/>
            </a:xfrm>
            <a:prstGeom prst="rect">
              <a:avLst/>
            </a:prstGeom>
            <a:solidFill>
              <a:srgbClr val="FF0000"/>
            </a:solidFill>
            <a:ln w="38100">
              <a:solidFill>
                <a:srgbClr val="FF0000"/>
              </a:solidFill>
              <a:miter lim="800000"/>
              <a:headEnd/>
              <a:tailEnd/>
            </a:ln>
          </p:spPr>
          <p:txBody>
            <a:bodyPr wrap="none"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8223" name="Rectangle 31"/>
            <p:cNvSpPr>
              <a:spLocks noChangeArrowheads="1"/>
            </p:cNvSpPr>
            <p:nvPr/>
          </p:nvSpPr>
          <p:spPr bwMode="auto">
            <a:xfrm>
              <a:off x="4320" y="3552"/>
              <a:ext cx="96" cy="48"/>
            </a:xfrm>
            <a:prstGeom prst="rect">
              <a:avLst/>
            </a:prstGeom>
            <a:solidFill>
              <a:srgbClr val="FF0000"/>
            </a:solidFill>
            <a:ln w="38100">
              <a:solidFill>
                <a:srgbClr val="FF0000"/>
              </a:solidFill>
              <a:miter lim="800000"/>
              <a:headEnd/>
              <a:tailEnd/>
            </a:ln>
          </p:spPr>
          <p:txBody>
            <a:bodyPr wrap="none"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8224" name="Rectangle 32"/>
            <p:cNvSpPr>
              <a:spLocks noChangeArrowheads="1"/>
            </p:cNvSpPr>
            <p:nvPr/>
          </p:nvSpPr>
          <p:spPr bwMode="auto">
            <a:xfrm>
              <a:off x="3312" y="2928"/>
              <a:ext cx="96" cy="48"/>
            </a:xfrm>
            <a:prstGeom prst="rect">
              <a:avLst/>
            </a:prstGeom>
            <a:solidFill>
              <a:srgbClr val="FF0000"/>
            </a:solidFill>
            <a:ln w="38100">
              <a:solidFill>
                <a:srgbClr val="FF0000"/>
              </a:solidFill>
              <a:miter lim="800000"/>
              <a:headEnd/>
              <a:tailEnd/>
            </a:ln>
          </p:spPr>
          <p:txBody>
            <a:bodyPr wrap="none"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8225" name="Line 33"/>
            <p:cNvSpPr>
              <a:spLocks noChangeShapeType="1"/>
            </p:cNvSpPr>
            <p:nvPr/>
          </p:nvSpPr>
          <p:spPr bwMode="auto">
            <a:xfrm>
              <a:off x="3029" y="2926"/>
              <a:ext cx="2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8226" name="Line 34"/>
            <p:cNvSpPr>
              <a:spLocks noChangeShapeType="1"/>
            </p:cNvSpPr>
            <p:nvPr/>
          </p:nvSpPr>
          <p:spPr bwMode="auto">
            <a:xfrm>
              <a:off x="3360" y="3572"/>
              <a:ext cx="2016"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8227" name="Text Box 35"/>
            <p:cNvSpPr txBox="1">
              <a:spLocks noChangeArrowheads="1"/>
            </p:cNvSpPr>
            <p:nvPr/>
          </p:nvSpPr>
          <p:spPr bwMode="auto">
            <a:xfrm>
              <a:off x="3120" y="3648"/>
              <a:ext cx="264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400" b="1">
                  <a:solidFill>
                    <a:srgbClr val="FF0000"/>
                  </a:solidFill>
                  <a:latin typeface="Arial" pitchFamily="34" charset="0"/>
                </a:rPr>
                <a:t>Series Collection System</a:t>
              </a:r>
            </a:p>
          </p:txBody>
        </p:sp>
      </p:grpSp>
      <p:graphicFrame>
        <p:nvGraphicFramePr>
          <p:cNvPr id="4" name="Table 3"/>
          <p:cNvGraphicFramePr>
            <a:graphicFrameLocks noGrp="1"/>
          </p:cNvGraphicFramePr>
          <p:nvPr/>
        </p:nvGraphicFramePr>
        <p:xfrm>
          <a:off x="5013325" y="5410200"/>
          <a:ext cx="3436938" cy="1371600"/>
        </p:xfrm>
        <a:graphic>
          <a:graphicData uri="http://schemas.openxmlformats.org/drawingml/2006/table">
            <a:tbl>
              <a:tblPr firstRow="1" bandRow="1">
                <a:tableStyleId>{5940675A-B579-460E-94D1-54222C63F5DA}</a:tableStyleId>
              </a:tblPr>
              <a:tblGrid>
                <a:gridCol w="1277041"/>
                <a:gridCol w="733595"/>
                <a:gridCol w="1426302"/>
              </a:tblGrid>
              <a:tr h="587492">
                <a:tc>
                  <a:txBody>
                    <a:bodyPr/>
                    <a:lstStyle/>
                    <a:p>
                      <a:pPr algn="ctr"/>
                      <a:r>
                        <a:rPr lang="en-US" dirty="0" smtClean="0"/>
                        <a:t>Collection System</a:t>
                      </a:r>
                      <a:endParaRPr lang="en-US" dirty="0"/>
                    </a:p>
                  </a:txBody>
                  <a:tcPr marL="91428" marR="91428"/>
                </a:tc>
                <a:tc>
                  <a:txBody>
                    <a:bodyPr/>
                    <a:lstStyle/>
                    <a:p>
                      <a:pPr algn="ctr"/>
                      <a:r>
                        <a:rPr lang="en-US" dirty="0" smtClean="0"/>
                        <a:t># CBs</a:t>
                      </a:r>
                      <a:endParaRPr lang="en-US" dirty="0"/>
                    </a:p>
                  </a:txBody>
                  <a:tcPr marL="91428" marR="91428"/>
                </a:tc>
                <a:tc>
                  <a:txBody>
                    <a:bodyPr/>
                    <a:lstStyle/>
                    <a:p>
                      <a:pPr algn="ctr"/>
                      <a:r>
                        <a:rPr lang="en-US" dirty="0" smtClean="0"/>
                        <a:t>% TSS Reduction</a:t>
                      </a:r>
                      <a:endParaRPr lang="en-US" dirty="0"/>
                    </a:p>
                  </a:txBody>
                  <a:tcPr marL="91428" marR="91428"/>
                </a:tc>
              </a:tr>
              <a:tr h="335710">
                <a:tc>
                  <a:txBody>
                    <a:bodyPr/>
                    <a:lstStyle/>
                    <a:p>
                      <a:r>
                        <a:rPr lang="en-US" dirty="0" smtClean="0"/>
                        <a:t>Parallel</a:t>
                      </a:r>
                      <a:endParaRPr lang="en-US" dirty="0"/>
                    </a:p>
                  </a:txBody>
                  <a:tcPr marL="91428" marR="91428"/>
                </a:tc>
                <a:tc>
                  <a:txBody>
                    <a:bodyPr/>
                    <a:lstStyle/>
                    <a:p>
                      <a:pPr algn="ctr"/>
                      <a:r>
                        <a:rPr lang="en-US" dirty="0" smtClean="0"/>
                        <a:t>11</a:t>
                      </a:r>
                      <a:endParaRPr lang="en-US" dirty="0"/>
                    </a:p>
                  </a:txBody>
                  <a:tcPr marL="91428" marR="91428"/>
                </a:tc>
                <a:tc>
                  <a:txBody>
                    <a:bodyPr/>
                    <a:lstStyle/>
                    <a:p>
                      <a:pPr algn="ctr"/>
                      <a:r>
                        <a:rPr lang="en-US" dirty="0" smtClean="0"/>
                        <a:t>11.16%</a:t>
                      </a:r>
                      <a:endParaRPr lang="en-US" dirty="0"/>
                    </a:p>
                  </a:txBody>
                  <a:tcPr marL="91428" marR="91428"/>
                </a:tc>
              </a:tr>
              <a:tr h="335710">
                <a:tc>
                  <a:txBody>
                    <a:bodyPr/>
                    <a:lstStyle/>
                    <a:p>
                      <a:r>
                        <a:rPr lang="en-US" dirty="0" smtClean="0"/>
                        <a:t>Series</a:t>
                      </a:r>
                      <a:endParaRPr lang="en-US" dirty="0"/>
                    </a:p>
                  </a:txBody>
                  <a:tcPr marL="91428" marR="91428"/>
                </a:tc>
                <a:tc>
                  <a:txBody>
                    <a:bodyPr/>
                    <a:lstStyle/>
                    <a:p>
                      <a:pPr algn="ctr"/>
                      <a:r>
                        <a:rPr lang="en-US" dirty="0" smtClean="0"/>
                        <a:t>11</a:t>
                      </a:r>
                      <a:endParaRPr lang="en-US" dirty="0"/>
                    </a:p>
                  </a:txBody>
                  <a:tcPr marL="91428" marR="91428"/>
                </a:tc>
                <a:tc>
                  <a:txBody>
                    <a:bodyPr/>
                    <a:lstStyle/>
                    <a:p>
                      <a:pPr algn="ctr"/>
                      <a:r>
                        <a:rPr lang="en-US" dirty="0" smtClean="0"/>
                        <a:t>8.91%</a:t>
                      </a:r>
                      <a:endParaRPr lang="en-US" dirty="0"/>
                    </a:p>
                  </a:txBody>
                  <a:tcPr marL="91428" marR="91428"/>
                </a:tc>
              </a:tr>
            </a:tbl>
          </a:graphicData>
        </a:graphic>
      </p:graphicFrame>
      <p:pic>
        <p:nvPicPr>
          <p:cNvPr id="8215" name="Picture 6"/>
          <p:cNvPicPr>
            <a:picLocks noChangeAspect="1"/>
          </p:cNvPicPr>
          <p:nvPr/>
        </p:nvPicPr>
        <p:blipFill>
          <a:blip r:embed="rId3">
            <a:extLst>
              <a:ext uri="{28A0092B-C50C-407E-A947-70E740481C1C}">
                <a14:useLocalDpi xmlns:a14="http://schemas.microsoft.com/office/drawing/2010/main" val="0"/>
              </a:ext>
            </a:extLst>
          </a:blip>
          <a:srcRect l="10812" t="7143" r="5876" b="12640"/>
          <a:stretch>
            <a:fillRect/>
          </a:stretch>
        </p:blipFill>
        <p:spPr bwMode="auto">
          <a:xfrm>
            <a:off x="5156200" y="3090863"/>
            <a:ext cx="3279775" cy="220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16" name="Picture 7"/>
          <p:cNvPicPr>
            <a:picLocks noChangeAspect="1"/>
          </p:cNvPicPr>
          <p:nvPr/>
        </p:nvPicPr>
        <p:blipFill>
          <a:blip r:embed="rId4">
            <a:extLst>
              <a:ext uri="{28A0092B-C50C-407E-A947-70E740481C1C}">
                <a14:useLocalDpi xmlns:a14="http://schemas.microsoft.com/office/drawing/2010/main" val="0"/>
              </a:ext>
            </a:extLst>
          </a:blip>
          <a:srcRect l="5760" t="5414" r="2911" b="6332"/>
          <a:stretch>
            <a:fillRect/>
          </a:stretch>
        </p:blipFill>
        <p:spPr bwMode="auto">
          <a:xfrm>
            <a:off x="500063" y="3429000"/>
            <a:ext cx="3390900" cy="270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711200"/>
            <a:ext cx="8229600" cy="1139825"/>
          </a:xfrm>
        </p:spPr>
        <p:txBody>
          <a:bodyPr/>
          <a:lstStyle/>
          <a:p>
            <a:pPr eaLnBrk="1" hangingPunct="1"/>
            <a:r>
              <a:rPr lang="en-US" altLang="en-US" sz="4000" b="1" smtClean="0"/>
              <a:t>Four Components to Modeling Catchbasins</a:t>
            </a:r>
          </a:p>
        </p:txBody>
      </p:sp>
      <p:sp>
        <p:nvSpPr>
          <p:cNvPr id="9219" name="Rectangle 3"/>
          <p:cNvSpPr>
            <a:spLocks noGrp="1" noChangeArrowheads="1"/>
          </p:cNvSpPr>
          <p:nvPr>
            <p:ph type="body" idx="1"/>
          </p:nvPr>
        </p:nvSpPr>
        <p:spPr>
          <a:xfrm>
            <a:off x="457200" y="2590800"/>
            <a:ext cx="8229600" cy="2438400"/>
          </a:xfrm>
        </p:spPr>
        <p:txBody>
          <a:bodyPr/>
          <a:lstStyle/>
          <a:p>
            <a:pPr marL="609600" indent="-609600" eaLnBrk="1" hangingPunct="1">
              <a:buFont typeface="Wingdings" pitchFamily="2" charset="2"/>
              <a:buAutoNum type="arabicPeriod"/>
            </a:pPr>
            <a:r>
              <a:rPr lang="en-US" altLang="en-US" smtClean="0"/>
              <a:t>Device Density</a:t>
            </a:r>
          </a:p>
          <a:p>
            <a:pPr marL="609600" indent="-609600" eaLnBrk="1" hangingPunct="1">
              <a:buFont typeface="Wingdings" pitchFamily="2" charset="2"/>
              <a:buAutoNum type="arabicPeriod"/>
            </a:pPr>
            <a:r>
              <a:rPr lang="en-US" altLang="en-US" smtClean="0"/>
              <a:t>Device Geometry</a:t>
            </a:r>
          </a:p>
          <a:p>
            <a:pPr marL="609600" indent="-609600" eaLnBrk="1" hangingPunct="1">
              <a:buFont typeface="Wingdings" pitchFamily="2" charset="2"/>
              <a:buAutoNum type="arabicPeriod"/>
            </a:pPr>
            <a:r>
              <a:rPr lang="en-US" altLang="en-US" smtClean="0"/>
              <a:t>Flow and Particle Size Data</a:t>
            </a:r>
          </a:p>
          <a:p>
            <a:pPr marL="609600" indent="-609600" eaLnBrk="1" hangingPunct="1">
              <a:buFont typeface="Wingdings" pitchFamily="2" charset="2"/>
              <a:buAutoNum type="arabicPeriod"/>
            </a:pPr>
            <a:r>
              <a:rPr lang="en-US" altLang="en-US" smtClean="0"/>
              <a:t>Device Cleaning Information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19213" y="425450"/>
            <a:ext cx="6505575" cy="630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ext Box 8"/>
          <p:cNvSpPr txBox="1">
            <a:spLocks noChangeArrowheads="1"/>
          </p:cNvSpPr>
          <p:nvPr/>
        </p:nvSpPr>
        <p:spPr bwMode="auto">
          <a:xfrm>
            <a:off x="5995988" y="1535113"/>
            <a:ext cx="1828800" cy="822325"/>
          </a:xfrm>
          <a:prstGeom prst="rect">
            <a:avLst/>
          </a:prstGeom>
          <a:solidFill>
            <a:srgbClr val="FFFFFF">
              <a:alpha val="81960"/>
            </a:srgbClr>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400" b="1">
                <a:solidFill>
                  <a:srgbClr val="FF0000"/>
                </a:solidFill>
                <a:latin typeface="Arial" pitchFamily="34" charset="0"/>
              </a:rPr>
              <a:t>Catchbasin Density</a:t>
            </a:r>
          </a:p>
        </p:txBody>
      </p:sp>
      <p:sp>
        <p:nvSpPr>
          <p:cNvPr id="10244" name="Rectangle 9"/>
          <p:cNvSpPr>
            <a:spLocks noChangeArrowheads="1"/>
          </p:cNvSpPr>
          <p:nvPr/>
        </p:nvSpPr>
        <p:spPr bwMode="auto">
          <a:xfrm>
            <a:off x="1447800" y="1752600"/>
            <a:ext cx="3124200" cy="4572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10245" name="Line 10"/>
          <p:cNvSpPr>
            <a:spLocks noChangeShapeType="1"/>
          </p:cNvSpPr>
          <p:nvPr/>
        </p:nvSpPr>
        <p:spPr bwMode="auto">
          <a:xfrm flipH="1">
            <a:off x="4572000" y="1946275"/>
            <a:ext cx="1423988" cy="34925"/>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10246" name="Rectangle 13"/>
          <p:cNvSpPr>
            <a:spLocks noChangeArrowheads="1"/>
          </p:cNvSpPr>
          <p:nvPr/>
        </p:nvSpPr>
        <p:spPr bwMode="auto">
          <a:xfrm>
            <a:off x="1447800" y="3324225"/>
            <a:ext cx="6172200" cy="8382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10247" name="Line 14"/>
          <p:cNvSpPr>
            <a:spLocks noChangeShapeType="1"/>
          </p:cNvSpPr>
          <p:nvPr/>
        </p:nvSpPr>
        <p:spPr bwMode="auto">
          <a:xfrm flipH="1">
            <a:off x="6400800" y="2357438"/>
            <a:ext cx="152400" cy="966787"/>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12863" y="441325"/>
            <a:ext cx="6505575" cy="630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Text Box 4"/>
          <p:cNvSpPr txBox="1">
            <a:spLocks noChangeArrowheads="1"/>
          </p:cNvSpPr>
          <p:nvPr/>
        </p:nvSpPr>
        <p:spPr bwMode="auto">
          <a:xfrm>
            <a:off x="5410200" y="2819400"/>
            <a:ext cx="1981200" cy="822325"/>
          </a:xfrm>
          <a:prstGeom prst="rect">
            <a:avLst/>
          </a:prstGeom>
          <a:solidFill>
            <a:srgbClr val="FFFFFF">
              <a:alpha val="79999"/>
            </a:srgbClr>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400" b="1">
                <a:solidFill>
                  <a:srgbClr val="FF0000"/>
                </a:solidFill>
                <a:latin typeface="Arial" pitchFamily="34" charset="0"/>
              </a:rPr>
              <a:t>Geometry Information</a:t>
            </a:r>
          </a:p>
        </p:txBody>
      </p:sp>
      <p:sp>
        <p:nvSpPr>
          <p:cNvPr id="11268" name="Rectangle 5"/>
          <p:cNvSpPr>
            <a:spLocks noChangeArrowheads="1"/>
          </p:cNvSpPr>
          <p:nvPr/>
        </p:nvSpPr>
        <p:spPr bwMode="auto">
          <a:xfrm>
            <a:off x="1398588" y="2103438"/>
            <a:ext cx="3173412" cy="12954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11269" name="Line 6"/>
          <p:cNvSpPr>
            <a:spLocks noChangeShapeType="1"/>
          </p:cNvSpPr>
          <p:nvPr/>
        </p:nvSpPr>
        <p:spPr bwMode="auto">
          <a:xfrm flipH="1" flipV="1">
            <a:off x="4572000" y="2362200"/>
            <a:ext cx="838200" cy="6858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11270" name="Line 7"/>
          <p:cNvSpPr>
            <a:spLocks noChangeShapeType="1"/>
          </p:cNvSpPr>
          <p:nvPr/>
        </p:nvSpPr>
        <p:spPr bwMode="auto">
          <a:xfrm flipH="1" flipV="1">
            <a:off x="6400800" y="2193925"/>
            <a:ext cx="0" cy="625475"/>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952329" name="Text Box 9"/>
          <p:cNvSpPr txBox="1">
            <a:spLocks noChangeArrowheads="1"/>
          </p:cNvSpPr>
          <p:nvPr/>
        </p:nvSpPr>
        <p:spPr bwMode="auto">
          <a:xfrm>
            <a:off x="5791200" y="4495800"/>
            <a:ext cx="2286000" cy="1311275"/>
          </a:xfrm>
          <a:prstGeom prst="rect">
            <a:avLst/>
          </a:prstGeom>
          <a:solidFill>
            <a:srgbClr val="FFFFFF">
              <a:alpha val="83920"/>
            </a:srgbClr>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000" b="1">
                <a:solidFill>
                  <a:srgbClr val="FF0000"/>
                </a:solidFill>
                <a:latin typeface="Arial" pitchFamily="34" charset="0"/>
              </a:rPr>
              <a:t>Use average values for the drainage basin you are modeling</a:t>
            </a:r>
          </a:p>
        </p:txBody>
      </p:sp>
      <p:sp>
        <p:nvSpPr>
          <p:cNvPr id="11272" name="Rectangle 11"/>
          <p:cNvSpPr>
            <a:spLocks noChangeArrowheads="1"/>
          </p:cNvSpPr>
          <p:nvPr/>
        </p:nvSpPr>
        <p:spPr bwMode="auto">
          <a:xfrm>
            <a:off x="4572000" y="1279525"/>
            <a:ext cx="3124200" cy="9144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11273" name="Rectangle 12"/>
          <p:cNvSpPr>
            <a:spLocks noChangeArrowheads="1"/>
          </p:cNvSpPr>
          <p:nvPr/>
        </p:nvSpPr>
        <p:spPr bwMode="auto">
          <a:xfrm>
            <a:off x="1222375" y="5943600"/>
            <a:ext cx="2286000" cy="6096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11274" name="Line 13"/>
          <p:cNvSpPr>
            <a:spLocks noChangeShapeType="1"/>
          </p:cNvSpPr>
          <p:nvPr/>
        </p:nvSpPr>
        <p:spPr bwMode="auto">
          <a:xfrm flipH="1">
            <a:off x="2209800" y="3581400"/>
            <a:ext cx="3200400" cy="23622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1006</TotalTime>
  <Words>3187</Words>
  <Application>Microsoft Office PowerPoint</Application>
  <PresentationFormat>On-screen Show (4:3)</PresentationFormat>
  <Paragraphs>251</Paragraphs>
  <Slides>26</Slides>
  <Notes>25</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26</vt:i4>
      </vt:variant>
    </vt:vector>
  </HeadingPairs>
  <TitlesOfParts>
    <vt:vector size="30" baseType="lpstr">
      <vt:lpstr>Office Theme</vt:lpstr>
      <vt:lpstr>Chart</vt:lpstr>
      <vt:lpstr>Worksheet</vt:lpstr>
      <vt:lpstr>Picture</vt:lpstr>
      <vt:lpstr>WinSLAMM v 10  Catchbasins/ Hydrodynamic Devices </vt:lpstr>
      <vt:lpstr>We will cover . . .</vt:lpstr>
      <vt:lpstr>Catchbasins</vt:lpstr>
      <vt:lpstr>Research Results</vt:lpstr>
      <vt:lpstr>Catchbasins . . .</vt:lpstr>
      <vt:lpstr>PowerPoint Presentation</vt:lpstr>
      <vt:lpstr>Four Components to Modeling Catchbasins</vt:lpstr>
      <vt:lpstr>PowerPoint Presentation</vt:lpstr>
      <vt:lpstr>PowerPoint Presentation</vt:lpstr>
      <vt:lpstr>Inflow Bypass Data</vt:lpstr>
      <vt:lpstr>Inflow Bypass Data</vt:lpstr>
      <vt:lpstr>Inflow Bypass Data</vt:lpstr>
      <vt:lpstr>PowerPoint Presentation</vt:lpstr>
      <vt:lpstr>PowerPoint Presentation</vt:lpstr>
      <vt:lpstr>PowerPoint Presentation</vt:lpstr>
      <vt:lpstr>Additional Output</vt:lpstr>
      <vt:lpstr>Hydrodynamic Devices</vt:lpstr>
      <vt:lpstr>Research 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Wisconsin Department of Transportation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WisDOT Storm Water Quality &amp; Roadway Drainage</dc:title>
  <dc:creator>Reem Shana</dc:creator>
  <cp:lastModifiedBy>Bob</cp:lastModifiedBy>
  <cp:revision>112</cp:revision>
  <cp:lastPrinted>2012-03-30T02:42:04Z</cp:lastPrinted>
  <dcterms:created xsi:type="dcterms:W3CDTF">2012-02-03T17:18:43Z</dcterms:created>
  <dcterms:modified xsi:type="dcterms:W3CDTF">2013-12-14T02:47:42Z</dcterms:modified>
</cp:coreProperties>
</file>